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4"/>
  </p:sldMasterIdLst>
  <p:notesMasterIdLst>
    <p:notesMasterId r:id="rId13"/>
  </p:notesMasterIdLst>
  <p:sldIdLst>
    <p:sldId id="380" r:id="rId5"/>
    <p:sldId id="410" r:id="rId6"/>
    <p:sldId id="421" r:id="rId7"/>
    <p:sldId id="422" r:id="rId8"/>
    <p:sldId id="423" r:id="rId9"/>
    <p:sldId id="424" r:id="rId10"/>
    <p:sldId id="425" r:id="rId11"/>
    <p:sldId id="387" r:id="rId1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Helvetica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" pitchFamily="2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C21BE8DB-D360-4990-A89D-C8E31F06BEF7}">
          <p14:sldIdLst>
            <p14:sldId id="380"/>
            <p14:sldId id="410"/>
            <p14:sldId id="421"/>
            <p14:sldId id="422"/>
            <p14:sldId id="423"/>
            <p14:sldId id="424"/>
            <p14:sldId id="425"/>
          </p14:sldIdLst>
        </p14:section>
        <p14:section name="Closing" id="{F83B050A-16AA-4137-B6D0-C1F5C177D7FE}">
          <p14:sldIdLst>
            <p14:sldId id="3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90D8E86-96C8-C375-D4FA-6428C3D73A87}" name="Dylan Solden" initials="DS" userId="S::dylan.solden@sri.com::5ebb251f-e525-4e74-ba8d-078a2f89a6e5" providerId="AD"/>
  <p188:author id="{16C99288-2A27-934E-05DE-92D5E59F986E}" name="Shay Moore" initials="SM" userId="S::shay.moore@sri.com::660ab458-7c8a-4d6d-961a-0c92afb4521e" providerId="AD"/>
  <p188:author id="{01CDFA9D-0D15-07CB-9507-5FED8B469AF0}" name="Christiana McFarland" initials="CM" userId="S::christiana.mcfarland@sri.com::2a7a3fb9-2f99-4d10-a83b-9dc351c59a5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ystal Bouverot" initials="KB" lastIdx="1" clrIdx="0">
    <p:extLst>
      <p:ext uri="{19B8F6BF-5375-455C-9EA6-DF929625EA0E}">
        <p15:presenceInfo xmlns:p15="http://schemas.microsoft.com/office/powerpoint/2012/main" userId="S::krystal.bouverot@sri.com::3db94be5-ec54-42c7-ac60-6518cd5a65b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C1B2"/>
    <a:srgbClr val="20A799"/>
    <a:srgbClr val="DCB409"/>
    <a:srgbClr val="0072BE"/>
    <a:srgbClr val="187D73"/>
    <a:srgbClr val="000000"/>
    <a:srgbClr val="004C7F"/>
    <a:srgbClr val="0082DA"/>
    <a:srgbClr val="75C7FF"/>
    <a:srgbClr val="43B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E4E01C-5557-D40A-9194-0D5BE943EB25}" v="362" dt="2022-11-07T16:48:22.753"/>
    <p1510:client id="{70CFCD7D-58DE-4BAD-B26D-89CE4334B31C}" vWet="2" dt="2022-11-07T14:29:49.435"/>
    <p1510:client id="{89B379BE-5E1A-D775-ECA8-D5FBD642C930}" v="46" dt="2022-11-06T18:51:53.830"/>
    <p1510:client id="{9B2DF9C1-27F1-4391-BDDF-6928DC259915}" v="139" dt="2022-11-07T16:58:01.328"/>
    <p1510:client id="{B30DE711-44EA-81B6-0F0E-F8D02D2BDF03}" v="54" dt="2022-11-07T13:27:01.518"/>
    <p1510:client id="{D438A107-083C-2898-7302-1E3B907D5356}" v="252" dt="2022-11-06T18:49:23.876"/>
    <p1510:client id="{D9A271F5-897D-D7FB-6FF4-502E0C5372E5}" v="486" dt="2022-11-07T16:25:02.7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2E499EA-4BC4-D640-92DC-293C9BBB32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B21514-90FD-C14D-BAAD-0A72DC44AC4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E428912-4094-BC49-9574-46C9D310E34F}" type="datetimeFigureOut">
              <a:rPr lang="en-US"/>
              <a:pPr>
                <a:defRPr/>
              </a:pPr>
              <a:t>11/7/2022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A0F3B07-B2DB-3D41-9FC4-8E7C3F15CAC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EF75C6A-31D0-9047-A660-D4CDB006C4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69BB7-75F3-6549-8243-3979A9DADE4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B572A-BC84-5444-B7AA-B002DB5E8A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F35F8858-3DF2-A442-BB2B-AC43F3EE889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>
            <a:extLst>
              <a:ext uri="{FF2B5EF4-FFF2-40B4-BE49-F238E27FC236}">
                <a16:creationId xmlns:a16="http://schemas.microsoft.com/office/drawing/2014/main" id="{FB65CD07-D0B4-2F43-B790-156B6CB843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2" name="Notes Placeholder 2">
            <a:extLst>
              <a:ext uri="{FF2B5EF4-FFF2-40B4-BE49-F238E27FC236}">
                <a16:creationId xmlns:a16="http://schemas.microsoft.com/office/drawing/2014/main" id="{63F9FF6E-1D1C-A244-9088-5A2D5BD6FD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SRI by the numbers</a:t>
            </a:r>
          </a:p>
        </p:txBody>
      </p:sp>
      <p:sp>
        <p:nvSpPr>
          <p:cNvPr id="30723" name="Slide Number Placeholder 3">
            <a:extLst>
              <a:ext uri="{FF2B5EF4-FFF2-40B4-BE49-F238E27FC236}">
                <a16:creationId xmlns:a16="http://schemas.microsoft.com/office/drawing/2014/main" id="{6550D9C6-36C6-FC49-B3D7-8E8559D1B0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F69E1A4F-76AB-EC4E-BAB6-9B2096CD76B9}" type="slidenum">
              <a:rPr lang="en-US" altLang="en-US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/>
              <a:t>Intentional and adaptive economic and workforce development strategies and policies needed manage disruption from new technologies and innovative industries and achieve resilient, inclusive growth.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F8858-3DF2-A442-BB2B-AC43F3EE889C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614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F8858-3DF2-A442-BB2B-AC43F3EE889C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375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F8858-3DF2-A442-BB2B-AC43F3EE889C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629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>
            <a:extLst>
              <a:ext uri="{FF2B5EF4-FFF2-40B4-BE49-F238E27FC236}">
                <a16:creationId xmlns:a16="http://schemas.microsoft.com/office/drawing/2014/main" id="{B424F855-1E13-3242-A65D-A30D4655C9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4" name="Notes Placeholder 2">
            <a:extLst>
              <a:ext uri="{FF2B5EF4-FFF2-40B4-BE49-F238E27FC236}">
                <a16:creationId xmlns:a16="http://schemas.microsoft.com/office/drawing/2014/main" id="{727FA186-C72B-E443-8AD6-8A59084477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Sign off slide to wrap up presentation.</a:t>
            </a:r>
          </a:p>
        </p:txBody>
      </p:sp>
      <p:sp>
        <p:nvSpPr>
          <p:cNvPr id="54275" name="Slide Number Placeholder 3">
            <a:extLst>
              <a:ext uri="{FF2B5EF4-FFF2-40B4-BE49-F238E27FC236}">
                <a16:creationId xmlns:a16="http://schemas.microsoft.com/office/drawing/2014/main" id="{4A57A874-3B48-5741-AE30-7E0F6B53BD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2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2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2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2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2" charset="0"/>
              </a:defRPr>
            </a:lvl9pPr>
          </a:lstStyle>
          <a:p>
            <a:fld id="{C44372AD-D042-F847-99E5-45C0590FB650}" type="slidenum">
              <a:rPr lang="en-US" altLang="en-US">
                <a:latin typeface="Calibri" panose="020F0502020204030204" pitchFamily="34" charset="0"/>
              </a:rPr>
              <a:pPr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1994B9-5219-B840-A2B8-47AC844193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CE5E10-B87E-5546-BF51-88561CCEBE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6358276"/>
            <a:ext cx="1970695" cy="162073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561813F-AE46-5B41-9089-27D67BF165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779812"/>
            <a:ext cx="11430000" cy="747897"/>
          </a:xfr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lang="en-US" sz="5400" b="1" i="0" kern="1200" spc="-15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Presentation title, sentence case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363CA16-3D33-DD4E-BF13-6666CF4E13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3222796"/>
            <a:ext cx="5715000" cy="387798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Presenters name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2D7CFAF-02B7-AE49-84ED-56F0B7AAF60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81000" y="3802659"/>
            <a:ext cx="5715000" cy="276999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Presenters title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DE994713-37C0-2C46-8EF8-03D49196F3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1000" y="4870117"/>
            <a:ext cx="5715000" cy="276999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Today, 2021</a:t>
            </a:r>
          </a:p>
        </p:txBody>
      </p:sp>
    </p:spTree>
    <p:extLst>
      <p:ext uri="{BB962C8B-B14F-4D97-AF65-F5344CB8AC3E}">
        <p14:creationId xmlns:p14="http://schemas.microsoft.com/office/powerpoint/2010/main" val="4031601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356E4B-B23F-9C45-8883-6300D5ED987C}"/>
              </a:ext>
            </a:extLst>
          </p:cNvPr>
          <p:cNvSpPr/>
          <p:nvPr userDrawn="1"/>
        </p:nvSpPr>
        <p:spPr>
          <a:xfrm>
            <a:off x="0" y="6321972"/>
            <a:ext cx="5801710" cy="425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117A80-F216-AE45-AD78-C4A8D5650FE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0A89A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D44D09-1DF4-4342-A993-4F3E66ACD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42900"/>
            <a:ext cx="5261923" cy="1107996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7A2C0B2-97E3-5E45-B950-03ECD1D743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1582964"/>
            <a:ext cx="5261923" cy="1476258"/>
          </a:xfrm>
        </p:spPr>
        <p:txBody>
          <a:bodyPr>
            <a:noAutofit/>
          </a:bodyPr>
          <a:lstStyle>
            <a:lvl1pPr marL="0" indent="0">
              <a:buNone/>
              <a:defRPr sz="2800"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1pPr>
            <a:lvl2pPr marL="457200" indent="0">
              <a:buNone/>
              <a:defRPr sz="2800" b="0" i="0">
                <a:solidFill>
                  <a:srgbClr val="2C4652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 marL="914400" indent="0">
              <a:buNone/>
              <a:defRPr sz="2800" b="0" i="0">
                <a:solidFill>
                  <a:srgbClr val="2C4652"/>
                </a:solidFill>
                <a:latin typeface="Helvetica Light" panose="020B0403020202020204" pitchFamily="34" charset="0"/>
              </a:defRPr>
            </a:lvl3pPr>
            <a:lvl4pPr marL="1371600" indent="0">
              <a:buNone/>
              <a:defRPr sz="2800" b="0" i="0">
                <a:solidFill>
                  <a:srgbClr val="2C4652"/>
                </a:solidFill>
                <a:latin typeface="Helvetica Light" panose="020B0403020202020204" pitchFamily="34" charset="0"/>
              </a:defRPr>
            </a:lvl4pPr>
            <a:lvl5pPr marL="1828800" indent="0">
              <a:buNone/>
              <a:defRPr sz="2800" b="0" i="0">
                <a:solidFill>
                  <a:srgbClr val="2C4652"/>
                </a:solidFill>
                <a:latin typeface="Helvetica Light" panose="020B0403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hart Placeholder 10">
            <a:extLst>
              <a:ext uri="{FF2B5EF4-FFF2-40B4-BE49-F238E27FC236}">
                <a16:creationId xmlns:a16="http://schemas.microsoft.com/office/drawing/2014/main" id="{1C79DECB-042F-9F4C-8FDF-A205EFC77D6E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470908" y="829056"/>
            <a:ext cx="5306564" cy="4986528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6D88F0C-7E58-4F49-9009-F75A1D08F2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3114401"/>
            <a:ext cx="5261923" cy="3097212"/>
          </a:xfrm>
        </p:spPr>
        <p:txBody>
          <a:bodyPr>
            <a:noAutofit/>
          </a:bodyPr>
          <a:lstStyle>
            <a:lvl1pPr marL="228600" indent="-228600">
              <a:buClr>
                <a:schemeClr val="accent4"/>
              </a:buClr>
              <a:buSzPct val="60000"/>
              <a:buFont typeface="Hiragino Sans W3" panose="020B0300000000000000" pitchFamily="34" charset="-128"/>
              <a:buChar char="✚"/>
              <a:defRPr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1pPr>
            <a:lvl2pPr marL="685800" indent="-228600">
              <a:buClr>
                <a:schemeClr val="accent4"/>
              </a:buClr>
              <a:buSzPct val="60000"/>
              <a:buFont typeface="Hiragino Sans W3" panose="020B0300000000000000" pitchFamily="34" charset="-128"/>
              <a:buChar char="✚"/>
              <a:defRPr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2pPr>
            <a:lvl3pPr marL="1143000" indent="-228600">
              <a:buClr>
                <a:schemeClr val="accent4"/>
              </a:buClr>
              <a:buSzPct val="60000"/>
              <a:buFont typeface="Hiragino Sans W3" panose="020B0300000000000000" pitchFamily="34" charset="-128"/>
              <a:buChar char="✚"/>
              <a:defRPr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3pPr>
            <a:lvl4pPr marL="1600200" indent="-228600">
              <a:buClr>
                <a:schemeClr val="accent4"/>
              </a:buClr>
              <a:buSzPct val="60000"/>
              <a:buFont typeface="Hiragino Sans W3" panose="020B0300000000000000" pitchFamily="34" charset="-128"/>
              <a:buChar char="✚"/>
              <a:defRPr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4pPr>
            <a:lvl5pPr marL="2057400" indent="-228600">
              <a:buClr>
                <a:schemeClr val="accent4"/>
              </a:buClr>
              <a:buSzPct val="60000"/>
              <a:buFont typeface="Hiragino Sans W3" panose="020B0300000000000000" pitchFamily="34" charset="-128"/>
              <a:buChar char="✚"/>
              <a:defRPr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133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67736FD-EC4D-9E49-A2A3-B02450098DBE}"/>
              </a:ext>
            </a:extLst>
          </p:cNvPr>
          <p:cNvSpPr/>
          <p:nvPr userDrawn="1"/>
        </p:nvSpPr>
        <p:spPr>
          <a:xfrm>
            <a:off x="4507077" y="0"/>
            <a:ext cx="7684605" cy="6324600"/>
          </a:xfrm>
          <a:prstGeom prst="rect">
            <a:avLst/>
          </a:prstGeom>
          <a:gradFill>
            <a:gsLst>
              <a:gs pos="0">
                <a:srgbClr val="FFE677"/>
              </a:gs>
              <a:gs pos="100000">
                <a:schemeClr val="accent4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2C5DC48-191E-A94E-B6A6-1C6A54C57B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06759" cy="632460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0B259ED-6E17-654A-A29E-3249FFD5DE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12316" y="342900"/>
            <a:ext cx="6898684" cy="1107996"/>
          </a:xfrm>
        </p:spPr>
        <p:txBody>
          <a:bodyPr wrap="square" lIns="0" tIns="0" rIns="0" bIns="0">
            <a:spAutoFit/>
          </a:bodyPr>
          <a:lstStyle>
            <a:lvl1pPr marL="0" indent="0">
              <a:buFontTx/>
              <a:buNone/>
              <a:defRPr sz="4000" b="1" i="0">
                <a:solidFill>
                  <a:srgbClr val="2C4652"/>
                </a:solidFill>
                <a:latin typeface="+mn-lt"/>
              </a:defRPr>
            </a:lvl1pPr>
            <a:lvl2pPr marL="4572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2pPr>
            <a:lvl3pPr marL="9144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3pPr>
            <a:lvl4pPr marL="13716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4pPr>
            <a:lvl5pPr marL="18288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2E2917A6-9389-1745-A9EB-B57E46B894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5763" y="1564041"/>
            <a:ext cx="6885237" cy="3543691"/>
          </a:xfrm>
        </p:spPr>
        <p:txBody>
          <a:bodyPr>
            <a:noAutofit/>
          </a:bodyPr>
          <a:lstStyle>
            <a:lvl1pPr marL="0" indent="0">
              <a:lnSpc>
                <a:spcPts val="2600"/>
              </a:lnSpc>
              <a:spcAft>
                <a:spcPts val="600"/>
              </a:spcAft>
              <a:buFontTx/>
              <a:buNone/>
              <a:defRPr sz="2200" b="0" i="0">
                <a:solidFill>
                  <a:srgbClr val="2C4652"/>
                </a:solidFill>
                <a:latin typeface="+mn-lt"/>
                <a:cs typeface="Helvetica" panose="020B0604020202020204" pitchFamily="34" charset="0"/>
              </a:defRPr>
            </a:lvl1pPr>
            <a:lvl2pPr marL="4572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2pPr>
            <a:lvl3pPr marL="9144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3pPr>
            <a:lvl4pPr marL="13716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4pPr>
            <a:lvl5pPr marL="18288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8AE51E65-A5B8-0141-81FF-A15EB34445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25763" y="5546521"/>
            <a:ext cx="6885237" cy="423974"/>
          </a:xfrm>
        </p:spPr>
        <p:txBody>
          <a:bodyPr>
            <a:noAutofit/>
          </a:bodyPr>
          <a:lstStyle>
            <a:lvl1pPr marL="0" indent="0">
              <a:lnSpc>
                <a:spcPts val="2600"/>
              </a:lnSpc>
              <a:spcAft>
                <a:spcPts val="600"/>
              </a:spcAft>
              <a:buFontTx/>
              <a:buNone/>
              <a:defRPr sz="1400" b="0" i="0">
                <a:solidFill>
                  <a:srgbClr val="2C4652"/>
                </a:solidFill>
                <a:latin typeface="+mn-lt"/>
                <a:cs typeface="Helvetica" panose="020B0604020202020204" pitchFamily="34" charset="0"/>
              </a:defRPr>
            </a:lvl1pPr>
            <a:lvl2pPr marL="4572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2pPr>
            <a:lvl3pPr marL="9144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3pPr>
            <a:lvl4pPr marL="13716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4pPr>
            <a:lvl5pPr marL="18288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10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ext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67736FD-EC4D-9E49-A2A3-B02450098DBE}"/>
              </a:ext>
            </a:extLst>
          </p:cNvPr>
          <p:cNvSpPr/>
          <p:nvPr userDrawn="1"/>
        </p:nvSpPr>
        <p:spPr>
          <a:xfrm>
            <a:off x="4507077" y="0"/>
            <a:ext cx="7684605" cy="63246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tx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2C5DC48-191E-A94E-B6A6-1C6A54C57B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06759" cy="632460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0B259ED-6E17-654A-A29E-3249FFD5DE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12315" y="342900"/>
            <a:ext cx="7174909" cy="1107996"/>
          </a:xfr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4000" b="1" i="0">
                <a:solidFill>
                  <a:schemeClr val="bg1"/>
                </a:solidFill>
                <a:latin typeface="+mn-lt"/>
              </a:defRPr>
            </a:lvl1pPr>
            <a:lvl2pPr marL="4572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2pPr>
            <a:lvl3pPr marL="9144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3pPr>
            <a:lvl4pPr marL="13716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4pPr>
            <a:lvl5pPr marL="18288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C7026DEE-ABFA-014B-9122-F91E6AE1ED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12315" y="1562100"/>
            <a:ext cx="6713037" cy="662781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800" b="0" i="0">
                <a:solidFill>
                  <a:schemeClr val="accent2"/>
                </a:solidFill>
                <a:latin typeface="+mn-lt"/>
                <a:cs typeface="Helvetica" panose="020B0604020202020204" pitchFamily="34" charset="0"/>
              </a:defRPr>
            </a:lvl1pPr>
            <a:lvl2pPr marL="4572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2pPr>
            <a:lvl3pPr marL="9144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3pPr>
            <a:lvl4pPr marL="13716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4pPr>
            <a:lvl5pPr marL="18288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2E2917A6-9389-1745-A9EB-B57E46B894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12315" y="2320344"/>
            <a:ext cx="6713037" cy="301813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600"/>
              </a:lnSpc>
              <a:spcAft>
                <a:spcPts val="600"/>
              </a:spcAft>
              <a:buFontTx/>
              <a:buNone/>
              <a:defRPr sz="2200"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1pPr>
            <a:lvl2pPr marL="4572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2pPr>
            <a:lvl3pPr marL="9144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3pPr>
            <a:lvl4pPr marL="13716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4pPr>
            <a:lvl5pPr marL="18288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8AE51E65-A5B8-0141-81FF-A15EB34445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925763" y="5546521"/>
            <a:ext cx="6713037" cy="423974"/>
          </a:xfrm>
        </p:spPr>
        <p:txBody>
          <a:bodyPr>
            <a:noAutofit/>
          </a:bodyPr>
          <a:lstStyle>
            <a:lvl1pPr marL="0" indent="0">
              <a:lnSpc>
                <a:spcPts val="2600"/>
              </a:lnSpc>
              <a:spcAft>
                <a:spcPts val="600"/>
              </a:spcAft>
              <a:buFontTx/>
              <a:buNone/>
              <a:defRPr sz="1400" b="0" i="0">
                <a:solidFill>
                  <a:schemeClr val="bg1"/>
                </a:solidFill>
                <a:latin typeface="+mn-lt"/>
                <a:cs typeface="Helvetica" panose="020B0604020202020204" pitchFamily="34" charset="0"/>
              </a:defRPr>
            </a:lvl1pPr>
            <a:lvl2pPr marL="4572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2pPr>
            <a:lvl3pPr marL="9144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3pPr>
            <a:lvl4pPr marL="13716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4pPr>
            <a:lvl5pPr marL="1828800" indent="0">
              <a:buFontTx/>
              <a:buNone/>
              <a:defRPr sz="3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5693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6F63F5-5229-1040-B6F3-6C1F0934E2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46966" y="0"/>
            <a:ext cx="4245033" cy="685800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3CCEC84-4CAD-9F42-AA50-DAB8B40BBEE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81000" y="1562100"/>
            <a:ext cx="6860780" cy="4426792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5500"/>
              </a:lnSpc>
              <a:buNone/>
              <a:defRPr sz="2400" b="0" i="0"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5310435-E268-D64D-AA1A-7278C44A8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15110"/>
            <a:ext cx="11435918" cy="55399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06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E410654-AF8E-FD47-9298-2E8AF7D68ED1}"/>
              </a:ext>
            </a:extLst>
          </p:cNvPr>
          <p:cNvSpPr/>
          <p:nvPr userDrawn="1"/>
        </p:nvSpPr>
        <p:spPr>
          <a:xfrm>
            <a:off x="4518025" y="0"/>
            <a:ext cx="7673974" cy="6324599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0">
                <a:srgbClr val="46B5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0A89A"/>
              </a:solidFill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690947B-FCE7-8F43-89C3-C1C6D6A81A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18025" cy="6858000"/>
          </a:xfrm>
        </p:spPr>
        <p:txBody>
          <a:bodyPr/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7ED417-7B57-A74C-B95E-1CC911311C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68301" y="342900"/>
            <a:ext cx="6942699" cy="477744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5500"/>
              </a:lnSpc>
              <a:buNone/>
              <a:defRPr sz="3600" b="0" i="0">
                <a:solidFill>
                  <a:schemeClr val="bg1"/>
                </a:solidFill>
                <a:latin typeface="+mn-lt"/>
              </a:defRPr>
            </a:lvl1pPr>
            <a:lvl2pPr>
              <a:defRPr sz="3600" b="0" i="0">
                <a:latin typeface="Helvetica Light" panose="020B0403020202020204" pitchFamily="34" charset="0"/>
              </a:defRPr>
            </a:lvl2pPr>
            <a:lvl3pPr>
              <a:defRPr sz="3600" b="0" i="0">
                <a:latin typeface="Helvetica Light" panose="020B0403020202020204" pitchFamily="34" charset="0"/>
              </a:defRPr>
            </a:lvl3pPr>
            <a:lvl4pPr>
              <a:defRPr sz="3600" b="0" i="0">
                <a:latin typeface="Helvetica Light" panose="020B0403020202020204" pitchFamily="34" charset="0"/>
              </a:defRPr>
            </a:lvl4pPr>
            <a:lvl5pPr>
              <a:defRPr sz="3600" b="0" i="0">
                <a:latin typeface="Helvetica Light" panose="020B0403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5140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A6FD0BE-7B1A-D64B-B9D2-97DB40167FE0}"/>
              </a:ext>
            </a:extLst>
          </p:cNvPr>
          <p:cNvSpPr/>
          <p:nvPr userDrawn="1"/>
        </p:nvSpPr>
        <p:spPr>
          <a:xfrm>
            <a:off x="204186" y="6391922"/>
            <a:ext cx="11798424" cy="3994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09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128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45831-F6D0-C448-BD14-C526FCF82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08715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779" y="269774"/>
            <a:ext cx="11543299" cy="820738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400" baseline="0">
                <a:latin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0311C453-A4DB-6F42-8F82-F5F619D58F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03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41F20-1238-C941-A902-63527AAD5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0000" cy="967497"/>
          </a:xfrm>
        </p:spPr>
        <p:txBody>
          <a:bodyPr/>
          <a:lstStyle>
            <a:lvl1pPr>
              <a:defRPr>
                <a:solidFill>
                  <a:srgbClr val="2C465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C7B75C5-6484-6248-B418-638FD8482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1562099"/>
            <a:ext cx="11429999" cy="415205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931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45831-F6D0-C448-BD14-C526FCF82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42900"/>
            <a:ext cx="11430000" cy="55399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28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9BBB40-BEF0-F746-AB0F-AD977D9C28FF}"/>
              </a:ext>
            </a:extLst>
          </p:cNvPr>
          <p:cNvSpPr/>
          <p:nvPr userDrawn="1"/>
        </p:nvSpPr>
        <p:spPr>
          <a:xfrm>
            <a:off x="0" y="2333896"/>
            <a:ext cx="12192000" cy="2891245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0A89A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D704AC-C904-8949-8E59-2E508BEEAF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5287" y="1374286"/>
            <a:ext cx="5482997" cy="3850856"/>
          </a:xfrm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F63498B3-597A-4D40-9F78-ADC4C4333F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13713" y="1374286"/>
            <a:ext cx="5503205" cy="3850856"/>
          </a:xfrm>
        </p:spPr>
        <p:txBody>
          <a:bodyPr>
            <a:normAutofit/>
          </a:bodyPr>
          <a:lstStyle>
            <a:lvl1pPr marL="0" indent="0">
              <a:buNone/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3FD2-CE3A-4D4F-ACAB-FDA8537E5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0483"/>
            <a:ext cx="11435918" cy="55399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3D7D593-5BDC-F640-92DE-0D5D8E531A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000" y="5282895"/>
            <a:ext cx="3589338" cy="40163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add image caption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EA4C6A78-B08B-1B46-BA40-958146ADE87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02298" y="5282895"/>
            <a:ext cx="3589338" cy="40163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add image caption</a:t>
            </a:r>
          </a:p>
        </p:txBody>
      </p:sp>
    </p:spTree>
    <p:extLst>
      <p:ext uri="{BB962C8B-B14F-4D97-AF65-F5344CB8AC3E}">
        <p14:creationId xmlns:p14="http://schemas.microsoft.com/office/powerpoint/2010/main" val="412528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F63498B3-597A-4D40-9F78-ADC4C4333F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02035" y="1371600"/>
            <a:ext cx="3587932" cy="4360128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B63FD2-CE3A-4D4F-ACAB-FDA8537E5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5918" cy="55399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03E3271A-8E12-0C46-BCC0-F54206B7AB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20892" y="1371600"/>
            <a:ext cx="3587932" cy="4360128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BFFD78E2-4DDE-DD43-9DAD-921B5603E4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3178" y="1371600"/>
            <a:ext cx="3587932" cy="4360128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AB8CEA-328A-E847-B65D-B0D2BCB27F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1000" y="5810134"/>
            <a:ext cx="3589338" cy="40163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3099B5E0-8184-2141-8300-CB1306E349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95078" y="5810134"/>
            <a:ext cx="3589338" cy="40163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1BA78623-2EA9-3940-BA9A-E7B94482399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20307" y="5810134"/>
            <a:ext cx="3589338" cy="401637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41584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imag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6408A9-B84E-7B49-9AE0-A7578AE0C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5918" cy="55399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6">
            <a:extLst>
              <a:ext uri="{FF2B5EF4-FFF2-40B4-BE49-F238E27FC236}">
                <a16:creationId xmlns:a16="http://schemas.microsoft.com/office/drawing/2014/main" id="{6E79BB4E-CB4D-A643-A185-0A99A81BEA3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88838" y="1371600"/>
            <a:ext cx="2852928" cy="245228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26">
            <a:extLst>
              <a:ext uri="{FF2B5EF4-FFF2-40B4-BE49-F238E27FC236}">
                <a16:creationId xmlns:a16="http://schemas.microsoft.com/office/drawing/2014/main" id="{585D0F6D-AC8F-7746-8855-C90C0183913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241766" y="1371600"/>
            <a:ext cx="2831156" cy="245228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Picture Placeholder 26">
            <a:extLst>
              <a:ext uri="{FF2B5EF4-FFF2-40B4-BE49-F238E27FC236}">
                <a16:creationId xmlns:a16="http://schemas.microsoft.com/office/drawing/2014/main" id="{2CA7C661-5478-5F4B-A263-8524B49B8A8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085114" y="1371600"/>
            <a:ext cx="2852928" cy="245228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6">
            <a:extLst>
              <a:ext uri="{FF2B5EF4-FFF2-40B4-BE49-F238E27FC236}">
                <a16:creationId xmlns:a16="http://schemas.microsoft.com/office/drawing/2014/main" id="{66FE6055-47A1-184D-B298-8BC28E658CB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50234" y="1371600"/>
            <a:ext cx="2852928" cy="245228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6">
            <a:extLst>
              <a:ext uri="{FF2B5EF4-FFF2-40B4-BE49-F238E27FC236}">
                <a16:creationId xmlns:a16="http://schemas.microsoft.com/office/drawing/2014/main" id="{86E59C10-E84F-D847-BDAA-1F3C3A35DEB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88838" y="3823880"/>
            <a:ext cx="2852928" cy="250072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6">
            <a:extLst>
              <a:ext uri="{FF2B5EF4-FFF2-40B4-BE49-F238E27FC236}">
                <a16:creationId xmlns:a16="http://schemas.microsoft.com/office/drawing/2014/main" id="{FB9692FC-FB79-FA46-8E27-A8BA50728FA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41766" y="3823880"/>
            <a:ext cx="2831156" cy="250072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Picture Placeholder 26">
            <a:extLst>
              <a:ext uri="{FF2B5EF4-FFF2-40B4-BE49-F238E27FC236}">
                <a16:creationId xmlns:a16="http://schemas.microsoft.com/office/drawing/2014/main" id="{F59C93DA-7EE0-0045-8AF5-1617AC4FBBC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085114" y="3823880"/>
            <a:ext cx="2852928" cy="250072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26">
            <a:extLst>
              <a:ext uri="{FF2B5EF4-FFF2-40B4-BE49-F238E27FC236}">
                <a16:creationId xmlns:a16="http://schemas.microsoft.com/office/drawing/2014/main" id="{AA5879E6-5453-4F4C-8051-212BF8ABC3D5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950234" y="3823880"/>
            <a:ext cx="2852928" cy="2500720"/>
          </a:xfrm>
        </p:spPr>
        <p:txBody>
          <a:bodyPr>
            <a:normAutofit/>
          </a:bodyPr>
          <a:lstStyle>
            <a:lvl1pPr>
              <a:defRPr sz="1800" baseline="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CABEB0-2197-5A4D-A9E3-E18D8A5E2A51}"/>
              </a:ext>
            </a:extLst>
          </p:cNvPr>
          <p:cNvSpPr/>
          <p:nvPr userDrawn="1"/>
        </p:nvSpPr>
        <p:spPr>
          <a:xfrm>
            <a:off x="0" y="1371600"/>
            <a:ext cx="381000" cy="2452280"/>
          </a:xfrm>
          <a:prstGeom prst="rect">
            <a:avLst/>
          </a:prstGeom>
          <a:gradFill flip="none" rotWithShape="1">
            <a:gsLst>
              <a:gs pos="3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A7521FA-9234-D049-93FD-57D25E0E4F24}"/>
              </a:ext>
            </a:extLst>
          </p:cNvPr>
          <p:cNvSpPr/>
          <p:nvPr userDrawn="1"/>
        </p:nvSpPr>
        <p:spPr>
          <a:xfrm>
            <a:off x="11809141" y="3823878"/>
            <a:ext cx="381000" cy="2500721"/>
          </a:xfrm>
          <a:prstGeom prst="rect">
            <a:avLst/>
          </a:prstGeom>
          <a:gradFill flip="none" rotWithShape="1">
            <a:gsLst>
              <a:gs pos="31000">
                <a:schemeClr val="accent1"/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head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928ED6-B5F4-C942-B582-C3952B967193}"/>
              </a:ext>
            </a:extLst>
          </p:cNvPr>
          <p:cNvCxnSpPr/>
          <p:nvPr userDrawn="1"/>
        </p:nvCxnSpPr>
        <p:spPr>
          <a:xfrm>
            <a:off x="370390" y="6041986"/>
            <a:ext cx="272005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D014FEA-0BE9-5F4A-9FBE-AC06C1734B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0390" y="6105987"/>
            <a:ext cx="3565504" cy="138499"/>
          </a:xfrm>
        </p:spPr>
        <p:txBody>
          <a:bodyPr lIns="0" tIns="0" rIns="0" bIns="0">
            <a:spAutoFit/>
          </a:bodyPr>
          <a:lstStyle>
            <a:lvl1pPr marL="0" indent="0" algn="l">
              <a:buFontTx/>
              <a:buNone/>
              <a:defRPr sz="1000" b="0" i="0" baseline="0">
                <a:solidFill>
                  <a:srgbClr val="2C4652"/>
                </a:solidFill>
                <a:latin typeface="Georgia" panose="02040502050405020303" pitchFamily="18" charset="0"/>
                <a:cs typeface="Georgia" panose="02040502050405020303" pitchFamily="18" charset="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Footnotes Georgia 10 point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B0A1130-EE37-B14B-97F3-962875A848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1" y="999052"/>
            <a:ext cx="6371170" cy="332399"/>
          </a:xfrm>
        </p:spPr>
        <p:txBody>
          <a:bodyPr lIns="0" tIns="0" rIns="0" bIns="0">
            <a:spAutoFit/>
          </a:bodyPr>
          <a:lstStyle>
            <a:lvl1pPr marL="0" indent="0">
              <a:buNone/>
              <a:defRPr sz="2400" b="0" i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BB57F5F-7C4C-A949-BA45-1028BB8168E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1314" y="1566995"/>
            <a:ext cx="5432425" cy="304699"/>
          </a:xfr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200" b="1" i="0">
                <a:solidFill>
                  <a:srgbClr val="2C4652"/>
                </a:solidFill>
                <a:latin typeface="+mn-lt"/>
              </a:defRPr>
            </a:lvl1pPr>
            <a:lvl2pPr>
              <a:defRPr sz="2200" b="1" i="0">
                <a:solidFill>
                  <a:srgbClr val="2C4652"/>
                </a:solidFill>
                <a:latin typeface="Helvetica" pitchFamily="2" charset="0"/>
              </a:defRPr>
            </a:lvl2pPr>
            <a:lvl3pPr>
              <a:defRPr sz="2200" b="1" i="0">
                <a:solidFill>
                  <a:srgbClr val="2C4652"/>
                </a:solidFill>
                <a:latin typeface="Helvetica" pitchFamily="2" charset="0"/>
              </a:defRPr>
            </a:lvl3pPr>
            <a:lvl4pPr>
              <a:defRPr sz="2200" b="1" i="0">
                <a:solidFill>
                  <a:srgbClr val="2C4652"/>
                </a:solidFill>
                <a:latin typeface="Helvetica" pitchFamily="2" charset="0"/>
              </a:defRPr>
            </a:lvl4pPr>
            <a:lvl5pPr>
              <a:defRPr sz="2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213C0650-7655-1F44-B549-A578769256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68260" y="1566995"/>
            <a:ext cx="5442740" cy="304699"/>
          </a:xfr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200" b="1" i="0">
                <a:solidFill>
                  <a:srgbClr val="2C4652"/>
                </a:solidFill>
                <a:latin typeface="+mn-lt"/>
              </a:defRPr>
            </a:lvl1pPr>
            <a:lvl2pPr>
              <a:defRPr sz="2200" b="1" i="0">
                <a:solidFill>
                  <a:srgbClr val="2C4652"/>
                </a:solidFill>
                <a:latin typeface="Helvetica" pitchFamily="2" charset="0"/>
              </a:defRPr>
            </a:lvl2pPr>
            <a:lvl3pPr>
              <a:defRPr sz="2200" b="1" i="0">
                <a:solidFill>
                  <a:srgbClr val="2C4652"/>
                </a:solidFill>
                <a:latin typeface="Helvetica" pitchFamily="2" charset="0"/>
              </a:defRPr>
            </a:lvl3pPr>
            <a:lvl4pPr>
              <a:defRPr sz="2200" b="1" i="0">
                <a:solidFill>
                  <a:srgbClr val="2C4652"/>
                </a:solidFill>
                <a:latin typeface="Helvetica" pitchFamily="2" charset="0"/>
              </a:defRPr>
            </a:lvl4pPr>
            <a:lvl5pPr>
              <a:defRPr sz="2200" b="1" i="0">
                <a:solidFill>
                  <a:srgbClr val="2C4652"/>
                </a:solidFill>
                <a:latin typeface="Helvetica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85B37D-E560-5B43-91DB-06B75D46598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1314" y="1963563"/>
            <a:ext cx="5432425" cy="3745856"/>
          </a:xfrm>
        </p:spPr>
        <p:txBody>
          <a:bodyPr lIns="0" tIns="0" rIns="0" bIns="0">
            <a:normAutofit/>
          </a:bodyPr>
          <a:lstStyle>
            <a:lvl1pPr marL="233363" indent="-225425">
              <a:buClr>
                <a:schemeClr val="accent2"/>
              </a:buClr>
              <a:buSzPct val="60000"/>
              <a:buFont typeface="Hiragino Sans W3" panose="020B0300000000000000" pitchFamily="34" charset="-128"/>
              <a:buChar char="✚"/>
              <a:tabLst/>
              <a:defRPr sz="2000">
                <a:solidFill>
                  <a:srgbClr val="2C465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6FA150A-8AEE-A544-BE96-DC316CB0C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60159"/>
            <a:ext cx="11435918" cy="55399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F80E14A-F07A-E04A-97C0-84482CFFBB8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78575" y="1963563"/>
            <a:ext cx="5432425" cy="3745856"/>
          </a:xfrm>
        </p:spPr>
        <p:txBody>
          <a:bodyPr lIns="0" tIns="0" rIns="0" bIns="0">
            <a:normAutofit/>
          </a:bodyPr>
          <a:lstStyle>
            <a:lvl1pPr marL="233363" indent="-225425">
              <a:buClr>
                <a:schemeClr val="accent2"/>
              </a:buClr>
              <a:buSzPct val="60000"/>
              <a:buFont typeface="Hiragino Sans W3" panose="020B0300000000000000" pitchFamily="34" charset="-128"/>
              <a:buChar char="✚"/>
              <a:tabLst/>
              <a:defRPr sz="2000">
                <a:solidFill>
                  <a:srgbClr val="2C465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74103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85B37D-E560-5B43-91DB-06B75D46598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81001" y="1567615"/>
            <a:ext cx="6589251" cy="276999"/>
          </a:xfrm>
        </p:spPr>
        <p:txBody>
          <a:bodyPr lIns="0" tIns="0" rIns="0" bIns="0">
            <a:spAutoFit/>
          </a:bodyPr>
          <a:lstStyle>
            <a:lvl1pPr marL="233363" indent="-233363">
              <a:buClr>
                <a:schemeClr val="accent2"/>
              </a:buClr>
              <a:buSzPct val="60000"/>
              <a:buFont typeface="Hiragino Sans W3" panose="020B0300000000000000" pitchFamily="34" charset="-128"/>
              <a:buChar char="✚"/>
              <a:tabLst/>
              <a:defRPr sz="2000">
                <a:solidFill>
                  <a:srgbClr val="2C465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13BCB05-4685-734A-AEB9-41E9FA226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5918" cy="553998"/>
          </a:xfrm>
        </p:spPr>
        <p:txBody>
          <a:bodyPr>
            <a:sp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398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8">
            <a:extLst>
              <a:ext uri="{FF2B5EF4-FFF2-40B4-BE49-F238E27FC236}">
                <a16:creationId xmlns:a16="http://schemas.microsoft.com/office/drawing/2014/main" id="{9D59C426-7CB3-804C-BF57-71C70E600F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125" b="1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E51473B-AB96-9646-AE6C-372F17DF0EC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557107"/>
            <a:ext cx="7931426" cy="1303337"/>
          </a:xfrm>
          <a:solidFill>
            <a:schemeClr val="accent1"/>
          </a:solidFill>
          <a:ln>
            <a:noFill/>
          </a:ln>
        </p:spPr>
        <p:txBody>
          <a:bodyPr vert="horz" wrap="square" lIns="274320" tIns="45720" rIns="0" bIns="45720" rtlCol="0" anchor="ctr" anchorCtr="0">
            <a:noAutofit/>
          </a:bodyPr>
          <a:lstStyle>
            <a:lvl1pPr>
              <a:defRPr kumimoji="0" lang="en-US" sz="5400" b="1" u="none" strike="noStrike" kern="0" cap="none" normalizeH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defRPr>
            </a:lvl1pPr>
          </a:lstStyle>
          <a:p>
            <a:pPr marL="0" marR="0" lvl="0" indent="0" fontAlgn="auto">
              <a:spcAft>
                <a:spcPts val="0"/>
              </a:spcAft>
              <a:buClr>
                <a:srgbClr val="0098FE"/>
              </a:buClr>
              <a:buSzTx/>
              <a:buNone/>
              <a:tabLst/>
            </a:pPr>
            <a:r>
              <a:rPr lang="en-US"/>
              <a:t>Breaker slide title</a:t>
            </a:r>
          </a:p>
        </p:txBody>
      </p:sp>
    </p:spTree>
    <p:extLst>
      <p:ext uri="{BB962C8B-B14F-4D97-AF65-F5344CB8AC3E}">
        <p14:creationId xmlns:p14="http://schemas.microsoft.com/office/powerpoint/2010/main" val="28700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86E660-328A-9C4B-9472-7BE07426D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5918" cy="111101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C5D991-00A9-0746-98BD-8B5F9C809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562099"/>
            <a:ext cx="10515600" cy="415205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D7A1E29-0F57-F84E-A18C-4D717AE6E61C}"/>
              </a:ext>
            </a:extLst>
          </p:cNvPr>
          <p:cNvSpPr txBox="1">
            <a:spLocks/>
          </p:cNvSpPr>
          <p:nvPr userDrawn="1"/>
        </p:nvSpPr>
        <p:spPr>
          <a:xfrm>
            <a:off x="3203383" y="6440489"/>
            <a:ext cx="635000" cy="3029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800" b="0" i="0" kern="1200" baseline="0">
                <a:solidFill>
                  <a:schemeClr val="bg2"/>
                </a:solidFill>
                <a:latin typeface="Helvetica" pitchFamily="2" charset="0"/>
                <a:ea typeface="Helvetica Neue" charset="0"/>
                <a:cs typeface="Helvetica Neue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AAAAAA"/>
                </a:solidFill>
              </a:rPr>
              <a:t>[</a:t>
            </a:r>
            <a:fld id="{B6B458F9-9C5A-D94F-A853-7378C04DD7CC}" type="slidenum">
              <a:rPr lang="en-US" smtClean="0">
                <a:solidFill>
                  <a:srgbClr val="AAAAAA"/>
                </a:solidFill>
              </a:rPr>
              <a:pPr/>
              <a:t>‹#›</a:t>
            </a:fld>
            <a:r>
              <a:rPr lang="en-US">
                <a:solidFill>
                  <a:srgbClr val="AAAAAA"/>
                </a:solidFill>
              </a:rPr>
              <a:t>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8AF07E-01E3-154E-A286-20E11DD5F405}"/>
              </a:ext>
            </a:extLst>
          </p:cNvPr>
          <p:cNvSpPr/>
          <p:nvPr userDrawn="1"/>
        </p:nvSpPr>
        <p:spPr>
          <a:xfrm>
            <a:off x="280779" y="6484246"/>
            <a:ext cx="29274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0" i="0" baseline="0">
                <a:solidFill>
                  <a:srgbClr val="AAAAAA"/>
                </a:solidFill>
                <a:latin typeface="Helvetica" pitchFamily="2" charset="0"/>
                <a:ea typeface="Helvetica Neue" charset="0"/>
                <a:cs typeface="Helvetica Neue" charset="0"/>
              </a:rPr>
              <a:t>©</a:t>
            </a:r>
            <a:r>
              <a:rPr lang="en-US" sz="800" b="0" i="0">
                <a:solidFill>
                  <a:srgbClr val="AAAAAA"/>
                </a:solidFill>
                <a:latin typeface="Helvetica" pitchFamily="2" charset="0"/>
                <a:ea typeface="Helvetica Neue" charset="0"/>
                <a:cs typeface="Helvetica Neue" charset="0"/>
              </a:rPr>
              <a:t> 2022 SRI International. All Rights Reserved. Proprietary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B5D4062-FF27-1349-BC66-59DDED1B4E28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855064" y="6489816"/>
            <a:ext cx="2002536" cy="15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19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  <p:sldLayoutId id="214748384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 spc="-15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System Font Regular"/>
        <a:buChar char="+"/>
        <a:defRPr sz="2800" b="0" i="0" kern="1200" spc="0" baseline="0">
          <a:solidFill>
            <a:schemeClr val="tx1"/>
          </a:solidFill>
          <a:latin typeface="+mn-lt"/>
          <a:ea typeface="+mn-ea"/>
          <a:cs typeface="Helvetica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Wingdings" pitchFamily="2" charset="2"/>
        <a:buChar char="§"/>
        <a:defRPr sz="2400" b="0" i="0" kern="1200" baseline="0">
          <a:solidFill>
            <a:schemeClr val="tx1"/>
          </a:solidFill>
          <a:latin typeface="+mn-lt"/>
          <a:ea typeface="+mn-ea"/>
          <a:cs typeface="Helvetica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b="0" i="0" kern="1200" baseline="0">
          <a:solidFill>
            <a:schemeClr val="tx1"/>
          </a:solidFill>
          <a:latin typeface="+mn-lt"/>
          <a:ea typeface="+mn-ea"/>
          <a:cs typeface="Helvetica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b="0" i="0" kern="1200" baseline="0">
          <a:solidFill>
            <a:schemeClr val="tx1"/>
          </a:solidFill>
          <a:latin typeface="+mn-lt"/>
          <a:ea typeface="+mn-ea"/>
          <a:cs typeface="Helvetica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400" b="0" i="0" kern="1200" baseline="0">
          <a:solidFill>
            <a:schemeClr val="tx1"/>
          </a:solidFill>
          <a:latin typeface="+mn-lt"/>
          <a:ea typeface="+mn-ea"/>
          <a:cs typeface="Helvetica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">
          <p15:clr>
            <a:srgbClr val="F26B43"/>
          </p15:clr>
        </p15:guide>
        <p15:guide id="2" pos="240">
          <p15:clr>
            <a:srgbClr val="F26B43"/>
          </p15:clr>
        </p15:guide>
        <p15:guide id="3" pos="7440">
          <p15:clr>
            <a:srgbClr val="F26B43"/>
          </p15:clr>
        </p15:guide>
        <p15:guide id="4" orient="horz" pos="3984">
          <p15:clr>
            <a:srgbClr val="F26B43"/>
          </p15:clr>
        </p15:guide>
        <p15:guide id="5" orient="horz" pos="9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sv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77861C-34D7-7BA6-E2F3-824C797F42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81000" y="779812"/>
            <a:ext cx="11430000" cy="2001574"/>
          </a:xfr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Innovation and Inclusion</a:t>
            </a:r>
          </a:p>
          <a:p>
            <a:r>
              <a:rPr lang="en-US" sz="3600"/>
              <a:t>3 Trends, Challenges, and Metrics </a:t>
            </a:r>
          </a:p>
          <a:p>
            <a:r>
              <a:rPr lang="en-US" sz="3600"/>
              <a:t>Economic Developers Should Know</a:t>
            </a:r>
            <a:endParaRPr lang="en-US" sz="3600">
              <a:cs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F0C781-AF9F-4B66-4873-ED60DD8CB4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9718" y="4147356"/>
            <a:ext cx="8566879" cy="1419876"/>
          </a:xfrm>
        </p:spPr>
        <p:txBody>
          <a:bodyPr/>
          <a:lstStyle/>
          <a:p>
            <a:pPr algn="l" rtl="0" fontAlgn="base"/>
            <a:r>
              <a:rPr lang="en-US" b="1" i="0" u="none" strike="noStrike">
                <a:solidFill>
                  <a:srgbClr val="FFFFFF"/>
                </a:solidFill>
                <a:effectLst/>
                <a:latin typeface="Helvetica" panose="020B0604020202020204" pitchFamily="34" charset="0"/>
              </a:rPr>
              <a:t>Christiana K. McFarland, PhD</a:t>
            </a:r>
          </a:p>
          <a:p>
            <a:pPr algn="l" rtl="0" fontAlgn="base"/>
            <a:r>
              <a:rPr lang="en-US" b="1">
                <a:solidFill>
                  <a:srgbClr val="FFFFFF"/>
                </a:solidFill>
                <a:latin typeface="Helvetica" panose="020B0604020202020204" pitchFamily="34" charset="0"/>
              </a:rPr>
              <a:t>Director, Center for Innovation Strategy and Policy</a:t>
            </a:r>
          </a:p>
          <a:p>
            <a:pPr algn="l" rtl="0" fontAlgn="base"/>
            <a:r>
              <a:rPr lang="en-US" b="1">
                <a:solidFill>
                  <a:srgbClr val="FFFFFF"/>
                </a:solidFill>
                <a:latin typeface="Helvetica" panose="020B0604020202020204" pitchFamily="34" charset="0"/>
              </a:rPr>
              <a:t>christiana.mcfarland@sri.com</a:t>
            </a:r>
            <a:endParaRPr lang="en-US" b="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18F1A-B5E2-EB45-6E3E-443878B317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1000" y="5801189"/>
            <a:ext cx="5715000" cy="276999"/>
          </a:xfrm>
        </p:spPr>
        <p:txBody>
          <a:bodyPr/>
          <a:lstStyle/>
          <a:p>
            <a:r>
              <a:rPr lang="en-US"/>
              <a:t>November 7, 2022</a:t>
            </a:r>
          </a:p>
        </p:txBody>
      </p:sp>
    </p:spTree>
    <p:extLst>
      <p:ext uri="{BB962C8B-B14F-4D97-AF65-F5344CB8AC3E}">
        <p14:creationId xmlns:p14="http://schemas.microsoft.com/office/powerpoint/2010/main" val="349481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32884-71DD-F941-8F81-D09AB7702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548213"/>
            <a:ext cx="11571288" cy="646178"/>
          </a:xfrm>
        </p:spPr>
        <p:txBody>
          <a:bodyPr lIns="0" tIns="0" rIns="0" bIns="0" anchor="t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SRI is an independent mission-driven non-profit</a:t>
            </a:r>
          </a:p>
        </p:txBody>
      </p:sp>
      <p:grpSp>
        <p:nvGrpSpPr>
          <p:cNvPr id="29698" name="Group 3">
            <a:extLst>
              <a:ext uri="{FF2B5EF4-FFF2-40B4-BE49-F238E27FC236}">
                <a16:creationId xmlns:a16="http://schemas.microsoft.com/office/drawing/2014/main" id="{4B93D944-24DF-BE47-B35A-30927984D83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0075" y="1362075"/>
            <a:ext cx="11185525" cy="5148263"/>
            <a:chOff x="651143" y="1865805"/>
            <a:chExt cx="23898867" cy="10998743"/>
          </a:xfrm>
        </p:grpSpPr>
        <p:pic>
          <p:nvPicPr>
            <p:cNvPr id="29701" name="Picture 4">
              <a:extLst>
                <a:ext uri="{FF2B5EF4-FFF2-40B4-BE49-F238E27FC236}">
                  <a16:creationId xmlns:a16="http://schemas.microsoft.com/office/drawing/2014/main" id="{891BEF8B-8C8A-714C-8404-8F0D05AF4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3711" y="2443151"/>
              <a:ext cx="2069681" cy="2069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2" name="TextBox 5">
              <a:extLst>
                <a:ext uri="{FF2B5EF4-FFF2-40B4-BE49-F238E27FC236}">
                  <a16:creationId xmlns:a16="http://schemas.microsoft.com/office/drawing/2014/main" id="{B9ABE878-13C7-2C41-A78F-1B91C0A43B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43" y="2202743"/>
              <a:ext cx="3840479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>
                  <a:solidFill>
                    <a:schemeClr val="accent2"/>
                  </a:solidFill>
                </a:rPr>
                <a:t>Legacy</a:t>
              </a:r>
            </a:p>
          </p:txBody>
        </p:sp>
        <p:sp>
          <p:nvSpPr>
            <p:cNvPr id="29703" name="TextBox 6">
              <a:extLst>
                <a:ext uri="{FF2B5EF4-FFF2-40B4-BE49-F238E27FC236}">
                  <a16:creationId xmlns:a16="http://schemas.microsoft.com/office/drawing/2014/main" id="{FC05D62D-94BF-AA42-AE21-2C1E846DE9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43" y="3202629"/>
              <a:ext cx="4919468" cy="1380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ea typeface="Helvetica Light" panose="020B0403020202020204" pitchFamily="34" charset="0"/>
                  <a:cs typeface="Helvetica Light" panose="020B0403020202020204" pitchFamily="34" charset="0"/>
                </a:rPr>
                <a:t>Founded in 1946 by Stanford University</a:t>
              </a:r>
            </a:p>
          </p:txBody>
        </p:sp>
        <p:sp>
          <p:nvSpPr>
            <p:cNvPr id="29704" name="TextBox 7">
              <a:extLst>
                <a:ext uri="{FF2B5EF4-FFF2-40B4-BE49-F238E27FC236}">
                  <a16:creationId xmlns:a16="http://schemas.microsoft.com/office/drawing/2014/main" id="{EFA69FA6-F285-8245-9809-BF62FA00A3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43" y="5794412"/>
              <a:ext cx="4553712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>
                  <a:solidFill>
                    <a:schemeClr val="accent2"/>
                  </a:solidFill>
                </a:rPr>
                <a:t>Innovation</a:t>
              </a:r>
            </a:p>
          </p:txBody>
        </p:sp>
        <p:sp>
          <p:nvSpPr>
            <p:cNvPr id="29705" name="TextBox 8">
              <a:extLst>
                <a:ext uri="{FF2B5EF4-FFF2-40B4-BE49-F238E27FC236}">
                  <a16:creationId xmlns:a16="http://schemas.microsoft.com/office/drawing/2014/main" id="{DB93A736-4329-044D-8CCE-5BD112D267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43" y="6765014"/>
              <a:ext cx="5132415" cy="138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ea typeface="Helvetica Light" panose="020B0403020202020204" pitchFamily="34" charset="0"/>
                  <a:cs typeface="Helvetica Light" panose="020B0403020202020204" pitchFamily="34" charset="0"/>
                </a:rPr>
                <a:t>$4B+ in research </a:t>
              </a:r>
              <a:br>
                <a:rPr lang="en-US" altLang="en-US" sz="1800">
                  <a:ea typeface="Helvetica Light" panose="020B0403020202020204" pitchFamily="34" charset="0"/>
                  <a:cs typeface="Helvetica Light" panose="020B0403020202020204" pitchFamily="34" charset="0"/>
                </a:rPr>
              </a:br>
              <a:r>
                <a:rPr lang="en-US" altLang="en-US" sz="1800">
                  <a:ea typeface="Helvetica Light" panose="020B0403020202020204" pitchFamily="34" charset="0"/>
                  <a:cs typeface="Helvetica Light" panose="020B0403020202020204" pitchFamily="34" charset="0"/>
                </a:rPr>
                <a:t>over the last 10 years</a:t>
              </a:r>
            </a:p>
          </p:txBody>
        </p:sp>
        <p:sp>
          <p:nvSpPr>
            <p:cNvPr id="29706" name="TextBox 11">
              <a:extLst>
                <a:ext uri="{FF2B5EF4-FFF2-40B4-BE49-F238E27FC236}">
                  <a16:creationId xmlns:a16="http://schemas.microsoft.com/office/drawing/2014/main" id="{13A14AD3-EF49-F743-87ED-AE17B5C1B5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43" y="8684543"/>
              <a:ext cx="3840479" cy="986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1">
                  <a:latin typeface="Helvetica"/>
                  <a:cs typeface="Helvetica"/>
                </a:rPr>
                <a:t>4,600+</a:t>
              </a:r>
              <a:endParaRPr lang="en-US" altLang="en-US" sz="2400" b="1"/>
            </a:p>
          </p:txBody>
        </p:sp>
        <p:sp>
          <p:nvSpPr>
            <p:cNvPr id="29707" name="TextBox 12">
              <a:extLst>
                <a:ext uri="{FF2B5EF4-FFF2-40B4-BE49-F238E27FC236}">
                  <a16:creationId xmlns:a16="http://schemas.microsoft.com/office/drawing/2014/main" id="{6B171C8F-3465-CB4C-9F4D-BD042380CC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143" y="9530602"/>
              <a:ext cx="3840479" cy="789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Total patents</a:t>
              </a:r>
            </a:p>
          </p:txBody>
        </p:sp>
        <p:sp>
          <p:nvSpPr>
            <p:cNvPr id="29710" name="TextBox 15">
              <a:extLst>
                <a:ext uri="{FF2B5EF4-FFF2-40B4-BE49-F238E27FC236}">
                  <a16:creationId xmlns:a16="http://schemas.microsoft.com/office/drawing/2014/main" id="{4B37291B-2BDC-004E-9A90-40E6B72025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4641" y="8667101"/>
              <a:ext cx="3840480" cy="98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1"/>
                <a:t>13k+</a:t>
              </a:r>
            </a:p>
          </p:txBody>
        </p:sp>
        <p:sp>
          <p:nvSpPr>
            <p:cNvPr id="29711" name="TextBox 16">
              <a:extLst>
                <a:ext uri="{FF2B5EF4-FFF2-40B4-BE49-F238E27FC236}">
                  <a16:creationId xmlns:a16="http://schemas.microsoft.com/office/drawing/2014/main" id="{83A582BC-A3C4-DD47-B2C0-F850CE3B42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4641" y="9513158"/>
              <a:ext cx="5106902" cy="789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Patent cases</a:t>
              </a:r>
            </a:p>
          </p:txBody>
        </p:sp>
        <p:sp>
          <p:nvSpPr>
            <p:cNvPr id="29712" name="TextBox 17">
              <a:extLst>
                <a:ext uri="{FF2B5EF4-FFF2-40B4-BE49-F238E27FC236}">
                  <a16:creationId xmlns:a16="http://schemas.microsoft.com/office/drawing/2014/main" id="{6EF12452-DCD1-8C4F-A2BC-2E6C4452EF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252" y="10808860"/>
              <a:ext cx="3840480" cy="98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1"/>
                <a:t>1,000</a:t>
              </a:r>
              <a:r>
                <a:rPr lang="en-US" altLang="en-US" sz="2400"/>
                <a:t>+</a:t>
              </a:r>
            </a:p>
          </p:txBody>
        </p:sp>
        <p:sp>
          <p:nvSpPr>
            <p:cNvPr id="29713" name="TextBox 18">
              <a:extLst>
                <a:ext uri="{FF2B5EF4-FFF2-40B4-BE49-F238E27FC236}">
                  <a16:creationId xmlns:a16="http://schemas.microsoft.com/office/drawing/2014/main" id="{C0A9C6AA-50D7-FC4A-A6DF-FD77DDA25E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0539" y="11654917"/>
              <a:ext cx="4534316" cy="789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Scientific reports</a:t>
              </a:r>
            </a:p>
          </p:txBody>
        </p:sp>
        <p:sp>
          <p:nvSpPr>
            <p:cNvPr id="29714" name="TextBox 19">
              <a:extLst>
                <a:ext uri="{FF2B5EF4-FFF2-40B4-BE49-F238E27FC236}">
                  <a16:creationId xmlns:a16="http://schemas.microsoft.com/office/drawing/2014/main" id="{21C061C8-BBB0-E544-A491-41DD3C851E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7194" y="1869017"/>
              <a:ext cx="3840479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>
                  <a:solidFill>
                    <a:schemeClr val="accent2"/>
                  </a:solidFill>
                </a:rPr>
                <a:t>1,700+</a:t>
              </a:r>
            </a:p>
          </p:txBody>
        </p:sp>
        <p:sp>
          <p:nvSpPr>
            <p:cNvPr id="29715" name="TextBox 20">
              <a:extLst>
                <a:ext uri="{FF2B5EF4-FFF2-40B4-BE49-F238E27FC236}">
                  <a16:creationId xmlns:a16="http://schemas.microsoft.com/office/drawing/2014/main" id="{78CB5D54-6C7B-8045-9899-DD3DC8606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37194" y="2845792"/>
              <a:ext cx="3840479" cy="789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Staff members</a:t>
              </a:r>
            </a:p>
          </p:txBody>
        </p:sp>
        <p:sp>
          <p:nvSpPr>
            <p:cNvPr id="29716" name="TextBox 21">
              <a:extLst>
                <a:ext uri="{FF2B5EF4-FFF2-40B4-BE49-F238E27FC236}">
                  <a16:creationId xmlns:a16="http://schemas.microsoft.com/office/drawing/2014/main" id="{6D84C85B-A1CF-AE4A-9415-6827B09FC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5583" y="1865805"/>
              <a:ext cx="3840479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>
                  <a:solidFill>
                    <a:schemeClr val="accent2"/>
                  </a:solidFill>
                </a:rPr>
                <a:t>~$500M</a:t>
              </a:r>
            </a:p>
          </p:txBody>
        </p:sp>
        <p:sp>
          <p:nvSpPr>
            <p:cNvPr id="29717" name="TextBox 22">
              <a:extLst>
                <a:ext uri="{FF2B5EF4-FFF2-40B4-BE49-F238E27FC236}">
                  <a16:creationId xmlns:a16="http://schemas.microsoft.com/office/drawing/2014/main" id="{ADA9E148-851A-0544-A6BE-1517CAC6B8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35583" y="2852160"/>
              <a:ext cx="4882897" cy="789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Annual revenue</a:t>
              </a:r>
            </a:p>
          </p:txBody>
        </p:sp>
        <p:sp>
          <p:nvSpPr>
            <p:cNvPr id="29718" name="TextBox 23">
              <a:extLst>
                <a:ext uri="{FF2B5EF4-FFF2-40B4-BE49-F238E27FC236}">
                  <a16:creationId xmlns:a16="http://schemas.microsoft.com/office/drawing/2014/main" id="{98E536EE-54B4-1E45-8C5F-1F778885E3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9144" y="7955915"/>
              <a:ext cx="8083297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>
                  <a:solidFill>
                    <a:schemeClr val="accent2"/>
                  </a:solidFill>
                </a:rPr>
                <a:t>Transition</a:t>
              </a:r>
            </a:p>
          </p:txBody>
        </p:sp>
        <p:sp>
          <p:nvSpPr>
            <p:cNvPr id="29719" name="TextBox 24">
              <a:extLst>
                <a:ext uri="{FF2B5EF4-FFF2-40B4-BE49-F238E27FC236}">
                  <a16:creationId xmlns:a16="http://schemas.microsoft.com/office/drawing/2014/main" id="{AD2096A9-88FE-CD48-94B3-B64BEDA632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9141" y="9003432"/>
              <a:ext cx="13100869" cy="789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  <a:ea typeface="Helvetica Light" panose="020B0403020202020204" pitchFamily="34" charset="0"/>
                  <a:cs typeface="Helvetica Light" panose="020B0403020202020204" pitchFamily="34" charset="0"/>
                </a:rPr>
                <a:t>Helped to create hundreds of billions of marketplace value</a:t>
              </a:r>
            </a:p>
          </p:txBody>
        </p:sp>
        <p:sp>
          <p:nvSpPr>
            <p:cNvPr id="29720" name="TextBox 25">
              <a:extLst>
                <a:ext uri="{FF2B5EF4-FFF2-40B4-BE49-F238E27FC236}">
                  <a16:creationId xmlns:a16="http://schemas.microsoft.com/office/drawing/2014/main" id="{48217954-244A-2A49-BD42-3F8173AE97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9144" y="10281689"/>
              <a:ext cx="3840479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t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>
                  <a:latin typeface="Helvetica"/>
                  <a:cs typeface="Helvetica"/>
                </a:rPr>
                <a:t>50</a:t>
              </a:r>
              <a:r>
                <a:rPr lang="en-US" altLang="en-US">
                  <a:latin typeface="Helvetica"/>
                  <a:cs typeface="Helvetica"/>
                </a:rPr>
                <a:t>+</a:t>
              </a:r>
            </a:p>
          </p:txBody>
        </p:sp>
        <p:sp>
          <p:nvSpPr>
            <p:cNvPr id="29721" name="TextBox 26">
              <a:extLst>
                <a:ext uri="{FF2B5EF4-FFF2-40B4-BE49-F238E27FC236}">
                  <a16:creationId xmlns:a16="http://schemas.microsoft.com/office/drawing/2014/main" id="{DF3925F9-106C-114F-8ED5-0EFD30F84E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49144" y="11127746"/>
              <a:ext cx="3840479" cy="138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Spin-off companies</a:t>
              </a:r>
            </a:p>
          </p:txBody>
        </p:sp>
        <p:sp>
          <p:nvSpPr>
            <p:cNvPr id="29722" name="TextBox 27">
              <a:extLst>
                <a:ext uri="{FF2B5EF4-FFF2-40B4-BE49-F238E27FC236}">
                  <a16:creationId xmlns:a16="http://schemas.microsoft.com/office/drawing/2014/main" id="{57C2C13F-8315-DB44-8516-BBA77E8B97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94859" y="10281689"/>
              <a:ext cx="3840479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/>
                <a:t>100</a:t>
              </a:r>
              <a:r>
                <a:rPr lang="en-US" altLang="en-US"/>
                <a:t>+</a:t>
              </a:r>
            </a:p>
          </p:txBody>
        </p:sp>
        <p:sp>
          <p:nvSpPr>
            <p:cNvPr id="29723" name="TextBox 28">
              <a:extLst>
                <a:ext uri="{FF2B5EF4-FFF2-40B4-BE49-F238E27FC236}">
                  <a16:creationId xmlns:a16="http://schemas.microsoft.com/office/drawing/2014/main" id="{ECAF783D-1BA6-5E42-9CEE-CD62398618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94859" y="11127746"/>
              <a:ext cx="3840479" cy="138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Technology licenses</a:t>
              </a:r>
            </a:p>
          </p:txBody>
        </p:sp>
        <p:sp>
          <p:nvSpPr>
            <p:cNvPr id="29724" name="TextBox 29">
              <a:extLst>
                <a:ext uri="{FF2B5EF4-FFF2-40B4-BE49-F238E27FC236}">
                  <a16:creationId xmlns:a16="http://schemas.microsoft.com/office/drawing/2014/main" id="{9646B6CB-7486-1B47-8425-9B2303A00E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62140" y="10281689"/>
              <a:ext cx="3840479" cy="1117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b="1"/>
                <a:t>1,000</a:t>
              </a:r>
              <a:r>
                <a:rPr lang="en-US" altLang="en-US"/>
                <a:t>+</a:t>
              </a:r>
            </a:p>
          </p:txBody>
        </p:sp>
        <p:sp>
          <p:nvSpPr>
            <p:cNvPr id="29725" name="TextBox 30">
              <a:extLst>
                <a:ext uri="{FF2B5EF4-FFF2-40B4-BE49-F238E27FC236}">
                  <a16:creationId xmlns:a16="http://schemas.microsoft.com/office/drawing/2014/main" id="{DC2BABA4-0FF1-6743-85E0-ED96D77A7C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74149" y="11127746"/>
              <a:ext cx="4646541" cy="1380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Custom built advanced products</a:t>
              </a:r>
            </a:p>
          </p:txBody>
        </p:sp>
        <p:grpSp>
          <p:nvGrpSpPr>
            <p:cNvPr id="29726" name="Group 31">
              <a:extLst>
                <a:ext uri="{FF2B5EF4-FFF2-40B4-BE49-F238E27FC236}">
                  <a16:creationId xmlns:a16="http://schemas.microsoft.com/office/drawing/2014/main" id="{606E0A51-7AC7-9341-8BDB-8D2E2DAA43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1144" y="1865805"/>
              <a:ext cx="23667168" cy="10998743"/>
              <a:chOff x="360104" y="1260745"/>
              <a:chExt cx="10892627" cy="4812057"/>
            </a:xfrm>
          </p:grpSpPr>
          <p:cxnSp>
            <p:nvCxnSpPr>
              <p:cNvPr id="29727" name="Straight Connector 32">
                <a:extLst>
                  <a:ext uri="{FF2B5EF4-FFF2-40B4-BE49-F238E27FC236}">
                    <a16:creationId xmlns:a16="http://schemas.microsoft.com/office/drawing/2014/main" id="{CC9B6F47-94D0-A74D-9F86-A696667306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007248" y="1260745"/>
                <a:ext cx="0" cy="4812057"/>
              </a:xfrm>
              <a:prstGeom prst="line">
                <a:avLst/>
              </a:prstGeom>
              <a:noFill/>
              <a:ln w="12700">
                <a:solidFill>
                  <a:srgbClr val="DFDFDF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8" name="Straight Connector 33">
                <a:extLst>
                  <a:ext uri="{FF2B5EF4-FFF2-40B4-BE49-F238E27FC236}">
                    <a16:creationId xmlns:a16="http://schemas.microsoft.com/office/drawing/2014/main" id="{289F5539-B37C-8D41-A55B-0B80D015EE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60104" y="2744629"/>
                <a:ext cx="4647144" cy="0"/>
              </a:xfrm>
              <a:prstGeom prst="line">
                <a:avLst/>
              </a:prstGeom>
              <a:noFill/>
              <a:ln w="12700">
                <a:solidFill>
                  <a:srgbClr val="DFDFDF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9729" name="Straight Connector 34">
                <a:extLst>
                  <a:ext uri="{FF2B5EF4-FFF2-40B4-BE49-F238E27FC236}">
                    <a16:creationId xmlns:a16="http://schemas.microsoft.com/office/drawing/2014/main" id="{3E4E2DBC-30B8-1B4C-BE4C-A908DCD6F1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007248" y="3766019"/>
                <a:ext cx="6245483" cy="0"/>
              </a:xfrm>
              <a:prstGeom prst="line">
                <a:avLst/>
              </a:prstGeom>
              <a:noFill/>
              <a:ln w="12700">
                <a:solidFill>
                  <a:srgbClr val="DFDFDF"/>
                </a:solidFill>
                <a:miter lim="4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1" name="TextBox 15">
              <a:extLst>
                <a:ext uri="{FF2B5EF4-FFF2-40B4-BE49-F238E27FC236}">
                  <a16:creationId xmlns:a16="http://schemas.microsoft.com/office/drawing/2014/main" id="{B0A0DEDA-5A3F-7E4F-9743-689142D97C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4641" y="10808717"/>
              <a:ext cx="3840480" cy="986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400" b="1"/>
                <a:t>1,000+</a:t>
              </a:r>
            </a:p>
          </p:txBody>
        </p:sp>
        <p:sp>
          <p:nvSpPr>
            <p:cNvPr id="42" name="TextBox 16">
              <a:extLst>
                <a:ext uri="{FF2B5EF4-FFF2-40B4-BE49-F238E27FC236}">
                  <a16:creationId xmlns:a16="http://schemas.microsoft.com/office/drawing/2014/main" id="{A55EC9AC-ABB6-E049-A8F7-2CA1B297FA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4641" y="11654774"/>
              <a:ext cx="5106902" cy="789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1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2C4652"/>
                  </a:solidFill>
                </a:rPr>
                <a:t>R&amp;D projects / year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A00BC9-8300-1648-9823-DAAE8E706326}"/>
              </a:ext>
            </a:extLst>
          </p:cNvPr>
          <p:cNvGrpSpPr/>
          <p:nvPr/>
        </p:nvGrpSpPr>
        <p:grpSpPr>
          <a:xfrm rot="21136100">
            <a:off x="8541216" y="2311507"/>
            <a:ext cx="1548948" cy="1552236"/>
            <a:chOff x="8541216" y="2311507"/>
            <a:chExt cx="1548948" cy="1552236"/>
          </a:xfrm>
        </p:grpSpPr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791163C0-9BB1-454E-9D8C-8BACB4C0A46D}"/>
                </a:ext>
              </a:extLst>
            </p:cNvPr>
            <p:cNvSpPr/>
            <p:nvPr/>
          </p:nvSpPr>
          <p:spPr>
            <a:xfrm>
              <a:off x="9315688" y="2529574"/>
              <a:ext cx="774476" cy="696421"/>
            </a:xfrm>
            <a:custGeom>
              <a:avLst/>
              <a:gdLst>
                <a:gd name="connsiteX0" fmla="*/ 536446 w 774476"/>
                <a:gd name="connsiteY0" fmla="*/ 0 h 696421"/>
                <a:gd name="connsiteX1" fmla="*/ 547638 w 774476"/>
                <a:gd name="connsiteY1" fmla="*/ 9254 h 696421"/>
                <a:gd name="connsiteX2" fmla="*/ 774476 w 774476"/>
                <a:gd name="connsiteY2" fmla="*/ 558052 h 696421"/>
                <a:gd name="connsiteX3" fmla="*/ 770477 w 774476"/>
                <a:gd name="connsiteY3" fmla="*/ 637406 h 696421"/>
                <a:gd name="connsiteX4" fmla="*/ 761489 w 774476"/>
                <a:gd name="connsiteY4" fmla="*/ 696421 h 696421"/>
                <a:gd name="connsiteX5" fmla="*/ 0 w 774476"/>
                <a:gd name="connsiteY5" fmla="*/ 582939 h 696421"/>
                <a:gd name="connsiteX6" fmla="*/ 536446 w 774476"/>
                <a:gd name="connsiteY6" fmla="*/ 0 h 696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4476" h="696421">
                  <a:moveTo>
                    <a:pt x="536446" y="0"/>
                  </a:moveTo>
                  <a:lnTo>
                    <a:pt x="547638" y="9254"/>
                  </a:lnTo>
                  <a:cubicBezTo>
                    <a:pt x="687790" y="149704"/>
                    <a:pt x="774476" y="343733"/>
                    <a:pt x="774476" y="558052"/>
                  </a:cubicBezTo>
                  <a:cubicBezTo>
                    <a:pt x="774476" y="584842"/>
                    <a:pt x="773122" y="611315"/>
                    <a:pt x="770477" y="637406"/>
                  </a:cubicBezTo>
                  <a:lnTo>
                    <a:pt x="761489" y="696421"/>
                  </a:lnTo>
                  <a:lnTo>
                    <a:pt x="0" y="582939"/>
                  </a:lnTo>
                  <a:lnTo>
                    <a:pt x="5364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F1374E29-36AA-7043-A0B2-9E1689821B4C}"/>
                </a:ext>
              </a:extLst>
            </p:cNvPr>
            <p:cNvSpPr/>
            <p:nvPr/>
          </p:nvSpPr>
          <p:spPr>
            <a:xfrm>
              <a:off x="8541216" y="2311507"/>
              <a:ext cx="1535961" cy="1552236"/>
            </a:xfrm>
            <a:custGeom>
              <a:avLst/>
              <a:gdLst>
                <a:gd name="connsiteX0" fmla="*/ 774474 w 1535961"/>
                <a:gd name="connsiteY0" fmla="*/ 0 h 1552236"/>
                <a:gd name="connsiteX1" fmla="*/ 1207490 w 1535961"/>
                <a:gd name="connsiteY1" fmla="*/ 132549 h 1552236"/>
                <a:gd name="connsiteX2" fmla="*/ 1310918 w 1535961"/>
                <a:gd name="connsiteY2" fmla="*/ 218066 h 1552236"/>
                <a:gd name="connsiteX3" fmla="*/ 774472 w 1535961"/>
                <a:gd name="connsiteY3" fmla="*/ 801005 h 1552236"/>
                <a:gd name="connsiteX4" fmla="*/ 1535961 w 1535961"/>
                <a:gd name="connsiteY4" fmla="*/ 914487 h 1552236"/>
                <a:gd name="connsiteX5" fmla="*/ 1533213 w 1535961"/>
                <a:gd name="connsiteY5" fmla="*/ 932533 h 1552236"/>
                <a:gd name="connsiteX6" fmla="*/ 774474 w 1535961"/>
                <a:gd name="connsiteY6" fmla="*/ 1552236 h 1552236"/>
                <a:gd name="connsiteX7" fmla="*/ 0 w 1535961"/>
                <a:gd name="connsiteY7" fmla="*/ 776118 h 1552236"/>
                <a:gd name="connsiteX8" fmla="*/ 774474 w 1535961"/>
                <a:gd name="connsiteY8" fmla="*/ 0 h 1552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61" h="1552236">
                  <a:moveTo>
                    <a:pt x="774474" y="0"/>
                  </a:moveTo>
                  <a:cubicBezTo>
                    <a:pt x="934873" y="0"/>
                    <a:pt x="1083883" y="48865"/>
                    <a:pt x="1207490" y="132549"/>
                  </a:cubicBezTo>
                  <a:lnTo>
                    <a:pt x="1310918" y="218066"/>
                  </a:lnTo>
                  <a:lnTo>
                    <a:pt x="774472" y="801005"/>
                  </a:lnTo>
                  <a:lnTo>
                    <a:pt x="1535961" y="914487"/>
                  </a:lnTo>
                  <a:lnTo>
                    <a:pt x="1533213" y="932533"/>
                  </a:lnTo>
                  <a:cubicBezTo>
                    <a:pt x="1460997" y="1286197"/>
                    <a:pt x="1148738" y="1552236"/>
                    <a:pt x="774474" y="1552236"/>
                  </a:cubicBezTo>
                  <a:cubicBezTo>
                    <a:pt x="346744" y="1552236"/>
                    <a:pt x="0" y="1204756"/>
                    <a:pt x="0" y="776118"/>
                  </a:cubicBezTo>
                  <a:cubicBezTo>
                    <a:pt x="0" y="347480"/>
                    <a:pt x="346744" y="0"/>
                    <a:pt x="77447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40BF4490-B9D0-B544-B3E8-5D113EDDFE87}"/>
              </a:ext>
            </a:extLst>
          </p:cNvPr>
          <p:cNvSpPr txBox="1"/>
          <p:nvPr/>
        </p:nvSpPr>
        <p:spPr>
          <a:xfrm>
            <a:off x="8699520" y="3200967"/>
            <a:ext cx="1291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Government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7A41B86-CF0C-9A48-B67D-E2DB217AFCEC}"/>
              </a:ext>
            </a:extLst>
          </p:cNvPr>
          <p:cNvSpPr txBox="1"/>
          <p:nvPr/>
        </p:nvSpPr>
        <p:spPr>
          <a:xfrm>
            <a:off x="9290628" y="2732582"/>
            <a:ext cx="962648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 b="1">
                <a:solidFill>
                  <a:schemeClr val="bg1"/>
                </a:solidFill>
              </a:rPr>
              <a:t>Other Industry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1A70C7-CC7F-7442-953D-7BB20114BF78}"/>
              </a:ext>
            </a:extLst>
          </p:cNvPr>
          <p:cNvGrpSpPr/>
          <p:nvPr/>
        </p:nvGrpSpPr>
        <p:grpSpPr>
          <a:xfrm>
            <a:off x="5657972" y="2306214"/>
            <a:ext cx="1586957" cy="1557222"/>
            <a:chOff x="3211425" y="2306214"/>
            <a:chExt cx="1586957" cy="1557222"/>
          </a:xfrm>
        </p:grpSpPr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95B9B5E0-3FDB-3D47-94AF-32C558D0A4A8}"/>
                </a:ext>
              </a:extLst>
            </p:cNvPr>
            <p:cNvSpPr/>
            <p:nvPr/>
          </p:nvSpPr>
          <p:spPr>
            <a:xfrm rot="287392">
              <a:off x="4011874" y="2339078"/>
              <a:ext cx="786508" cy="834544"/>
            </a:xfrm>
            <a:custGeom>
              <a:avLst/>
              <a:gdLst>
                <a:gd name="connsiteX0" fmla="*/ 0 w 786508"/>
                <a:gd name="connsiteY0" fmla="*/ 734 h 834544"/>
                <a:gd name="connsiteX1" fmla="*/ 22129 w 786508"/>
                <a:gd name="connsiteY1" fmla="*/ 0 h 834544"/>
                <a:gd name="connsiteX2" fmla="*/ 783745 w 786508"/>
                <a:gd name="connsiteY2" fmla="*/ 713870 h 834544"/>
                <a:gd name="connsiteX3" fmla="*/ 786387 w 786508"/>
                <a:gd name="connsiteY3" fmla="*/ 793575 h 834544"/>
                <a:gd name="connsiteX4" fmla="*/ 783604 w 786508"/>
                <a:gd name="connsiteY4" fmla="*/ 834544 h 834544"/>
                <a:gd name="connsiteX5" fmla="*/ 0 w 786508"/>
                <a:gd name="connsiteY5" fmla="*/ 796557 h 834544"/>
                <a:gd name="connsiteX6" fmla="*/ 0 w 786508"/>
                <a:gd name="connsiteY6" fmla="*/ 734 h 834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6508" h="834544">
                  <a:moveTo>
                    <a:pt x="0" y="734"/>
                  </a:moveTo>
                  <a:lnTo>
                    <a:pt x="22129" y="0"/>
                  </a:lnTo>
                  <a:cubicBezTo>
                    <a:pt x="416900" y="6952"/>
                    <a:pt x="750065" y="311941"/>
                    <a:pt x="783745" y="713870"/>
                  </a:cubicBezTo>
                  <a:cubicBezTo>
                    <a:pt x="785990" y="740665"/>
                    <a:pt x="786851" y="767257"/>
                    <a:pt x="786387" y="793575"/>
                  </a:cubicBezTo>
                  <a:lnTo>
                    <a:pt x="783604" y="834544"/>
                  </a:lnTo>
                  <a:lnTo>
                    <a:pt x="0" y="796557"/>
                  </a:lnTo>
                  <a:lnTo>
                    <a:pt x="0" y="73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398064D4-80BD-1741-9D0E-A2B91186DA77}"/>
                </a:ext>
              </a:extLst>
            </p:cNvPr>
            <p:cNvSpPr/>
            <p:nvPr/>
          </p:nvSpPr>
          <p:spPr>
            <a:xfrm rot="287392">
              <a:off x="3211425" y="2306214"/>
              <a:ext cx="1555172" cy="1557222"/>
            </a:xfrm>
            <a:custGeom>
              <a:avLst/>
              <a:gdLst>
                <a:gd name="connsiteX0" fmla="*/ 713991 w 1555172"/>
                <a:gd name="connsiteY0" fmla="*/ 1909 h 1557222"/>
                <a:gd name="connsiteX1" fmla="*/ 771568 w 1555172"/>
                <a:gd name="connsiteY1" fmla="*/ 0 h 1557222"/>
                <a:gd name="connsiteX2" fmla="*/ 771568 w 1555172"/>
                <a:gd name="connsiteY2" fmla="*/ 795823 h 1557222"/>
                <a:gd name="connsiteX3" fmla="*/ 1555172 w 1555172"/>
                <a:gd name="connsiteY3" fmla="*/ 833810 h 1557222"/>
                <a:gd name="connsiteX4" fmla="*/ 1552651 w 1555172"/>
                <a:gd name="connsiteY4" fmla="*/ 870904 h 1557222"/>
                <a:gd name="connsiteX5" fmla="*/ 844086 w 1555172"/>
                <a:gd name="connsiteY5" fmla="*/ 1554458 h 1557222"/>
                <a:gd name="connsiteX6" fmla="*/ 2764 w 1555172"/>
                <a:gd name="connsiteY6" fmla="*/ 843230 h 1557222"/>
                <a:gd name="connsiteX7" fmla="*/ 713991 w 1555172"/>
                <a:gd name="connsiteY7" fmla="*/ 1909 h 1557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172" h="1557222">
                  <a:moveTo>
                    <a:pt x="713991" y="1909"/>
                  </a:moveTo>
                  <a:lnTo>
                    <a:pt x="771568" y="0"/>
                  </a:lnTo>
                  <a:lnTo>
                    <a:pt x="771568" y="795823"/>
                  </a:lnTo>
                  <a:lnTo>
                    <a:pt x="1555172" y="833810"/>
                  </a:lnTo>
                  <a:lnTo>
                    <a:pt x="1552651" y="870904"/>
                  </a:lnTo>
                  <a:cubicBezTo>
                    <a:pt x="1509907" y="1230704"/>
                    <a:pt x="1219219" y="1523024"/>
                    <a:pt x="844086" y="1554458"/>
                  </a:cubicBezTo>
                  <a:cubicBezTo>
                    <a:pt x="415361" y="1590382"/>
                    <a:pt x="38688" y="1271955"/>
                    <a:pt x="2764" y="843230"/>
                  </a:cubicBezTo>
                  <a:cubicBezTo>
                    <a:pt x="-33161" y="414506"/>
                    <a:pt x="285266" y="37833"/>
                    <a:pt x="713991" y="19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4EFFD06-4577-6B4E-9781-282712988E65}"/>
                </a:ext>
              </a:extLst>
            </p:cNvPr>
            <p:cNvSpPr txBox="1"/>
            <p:nvPr/>
          </p:nvSpPr>
          <p:spPr>
            <a:xfrm>
              <a:off x="3372175" y="3155118"/>
              <a:ext cx="12918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Advanced Degrees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5C4C4D6-E89F-9645-89E9-A36EF50D3A0B}"/>
                </a:ext>
              </a:extLst>
            </p:cNvPr>
            <p:cNvSpPr txBox="1"/>
            <p:nvPr/>
          </p:nvSpPr>
          <p:spPr>
            <a:xfrm>
              <a:off x="3964036" y="2662714"/>
              <a:ext cx="8047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PhD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Puzzle pieces outline">
            <a:extLst>
              <a:ext uri="{FF2B5EF4-FFF2-40B4-BE49-F238E27FC236}">
                <a16:creationId xmlns:a16="http://schemas.microsoft.com/office/drawing/2014/main" id="{88FEDAE3-5934-C7F8-8FF0-426AC69945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4370" r="14370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3B164E-16CF-8D06-D58C-4EA054943F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12315" y="342900"/>
            <a:ext cx="7174909" cy="1790234"/>
          </a:xfrm>
        </p:spPr>
        <p:txBody>
          <a:bodyPr/>
          <a:lstStyle/>
          <a:p>
            <a:r>
              <a:rPr lang="en-US"/>
              <a:t>Center for Innovation Strategy and Policy</a:t>
            </a:r>
          </a:p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94BC0D6-74F1-8B74-E75D-B8C52E2906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12315" y="1931894"/>
            <a:ext cx="6713037" cy="4392706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>
                <a:cs typeface="Helvetica"/>
              </a:rPr>
              <a:t>Rapid diffusion of new technologies, from AI and robotics to clean tech and microelectronics, is transforming how regional economies grow and develop.</a:t>
            </a:r>
          </a:p>
          <a:p>
            <a:endParaRPr lang="en-US" sz="28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cs typeface="Helvetica"/>
              </a:rPr>
              <a:t>Role for economic developers: support innovative industries and manage disruption from new technologies to achieve resilient, inclusive growth.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924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C63621-35D5-08C0-EACD-116E6D3A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0000" cy="553998"/>
          </a:xfrm>
        </p:spPr>
        <p:txBody>
          <a:bodyPr/>
          <a:lstStyle/>
          <a:p>
            <a:r>
              <a:rPr lang="en-US"/>
              <a:t>Innovation and Inclusion: 3 Trends 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66ED067-C40A-EBCB-9AF5-09348B099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905933"/>
            <a:ext cx="11429999" cy="562660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</a:rPr>
              <a:t>Innovation is driving productivity.</a:t>
            </a:r>
            <a:endParaRPr lang="en-US">
              <a:ea typeface="+mn-lt"/>
            </a:endParaRPr>
          </a:p>
          <a:p>
            <a:pPr lvl="1"/>
            <a:r>
              <a:rPr lang="en-US">
                <a:ea typeface="+mn-lt"/>
                <a:cs typeface="+mn-lt"/>
              </a:rPr>
              <a:t>Business-type inclusion</a:t>
            </a:r>
            <a:endParaRPr lang="en-US"/>
          </a:p>
          <a:p>
            <a:pPr lvl="1">
              <a:buFont typeface="Wingdings"/>
              <a:buChar char="§"/>
            </a:pPr>
            <a:endParaRPr lang="en-US">
              <a:ea typeface="+mn-lt"/>
              <a:cs typeface="+mn-lt"/>
            </a:endParaRPr>
          </a:p>
          <a:p>
            <a:pPr marL="457200" lvl="1" indent="0">
              <a:buNone/>
            </a:pPr>
            <a:endParaRPr lang="en-US">
              <a:cs typeface="Arial"/>
            </a:endParaRPr>
          </a:p>
          <a:p>
            <a:r>
              <a:rPr lang="en-US">
                <a:cs typeface="Helvetica"/>
              </a:rPr>
              <a:t>Innovation is changing jobs.</a:t>
            </a:r>
            <a:endParaRPr lang="en-US"/>
          </a:p>
          <a:p>
            <a:pPr lvl="1"/>
            <a:r>
              <a:rPr lang="en-US">
                <a:cs typeface="Helvetica"/>
              </a:rPr>
              <a:t>People inclusion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r>
              <a:rPr lang="en-US">
                <a:cs typeface="Helvetica"/>
              </a:rPr>
              <a:t>Innovation disrupts unevenly across geographies. </a:t>
            </a:r>
          </a:p>
          <a:p>
            <a:pPr lvl="1"/>
            <a:r>
              <a:rPr lang="en-US">
                <a:ea typeface="+mn-lt"/>
                <a:cs typeface="Helvetica"/>
              </a:rPr>
              <a:t>Place inclusion</a:t>
            </a:r>
          </a:p>
          <a:p>
            <a:pPr lvl="1"/>
            <a:endParaRPr lang="en-US">
              <a:cs typeface="Helvetica"/>
            </a:endParaRPr>
          </a:p>
          <a:p>
            <a:pPr lvl="1"/>
            <a:endParaRPr lang="en-US"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22758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53B45-1EBC-C381-20EB-B83A8BBC4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0000" cy="553998"/>
          </a:xfrm>
        </p:spPr>
        <p:txBody>
          <a:bodyPr/>
          <a:lstStyle/>
          <a:p>
            <a:r>
              <a:rPr lang="en-US">
                <a:cs typeface="Arial"/>
              </a:rPr>
              <a:t>Trend 1: Innovation is driving productivity.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14290-07D9-BDC2-02D4-CC7344D62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b="1" dirty="0">
                <a:cs typeface="Arial"/>
              </a:rPr>
              <a:t>Challenge</a:t>
            </a:r>
            <a:r>
              <a:rPr lang="en-US" dirty="0">
                <a:cs typeface="Arial"/>
              </a:rPr>
              <a:t>: Lack of integration of AI and robotics due to $ and skills leads to low productivity and threatens competitiveness, particularly for small and mid-sized businesses. 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r>
              <a:rPr lang="en-US" b="1" dirty="0">
                <a:cs typeface="Arial"/>
              </a:rPr>
              <a:t>Strategy</a:t>
            </a:r>
            <a:r>
              <a:rPr lang="en-US" dirty="0">
                <a:cs typeface="Arial"/>
              </a:rPr>
              <a:t>: Support capital investments/incentives in automation and worker training for small and mid-sized businesses.</a:t>
            </a:r>
            <a:endParaRPr lang="en-US" dirty="0"/>
          </a:p>
          <a:p>
            <a:endParaRPr lang="en-US" b="1" dirty="0">
              <a:cs typeface="Arial"/>
            </a:endParaRPr>
          </a:p>
          <a:p>
            <a:r>
              <a:rPr lang="en-US" b="1" dirty="0">
                <a:cs typeface="Arial"/>
              </a:rPr>
              <a:t>Metric</a:t>
            </a:r>
            <a:r>
              <a:rPr lang="en-US" dirty="0">
                <a:cs typeface="Arial"/>
              </a:rPr>
              <a:t>: Output per employee, $ invested in automation equipment, # of workers who received training, and job quality metrics such as wage growth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7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58BEC-209C-4DE8-B30B-814DCF4F8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0000" cy="553998"/>
          </a:xfrm>
        </p:spPr>
        <p:txBody>
          <a:bodyPr/>
          <a:lstStyle/>
          <a:p>
            <a:r>
              <a:rPr lang="en-US">
                <a:cs typeface="Arial"/>
              </a:rPr>
              <a:t>Trend 2: Innovation is changing jobs.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4B27C-41C4-085B-1FC4-BEB5C55C0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Challenge</a:t>
            </a:r>
            <a:r>
              <a:rPr lang="en-US" dirty="0">
                <a:ea typeface="+mn-lt"/>
                <a:cs typeface="+mn-lt"/>
              </a:rPr>
              <a:t>: Lack of access to skilled-technical training programs, particularly for women and people of color.</a:t>
            </a: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r>
              <a:rPr lang="en-US" b="1" dirty="0">
                <a:ea typeface="+mn-lt"/>
                <a:cs typeface="+mn-lt"/>
              </a:rPr>
              <a:t>Strategy</a:t>
            </a:r>
            <a:r>
              <a:rPr lang="en-US" dirty="0">
                <a:ea typeface="+mn-lt"/>
                <a:cs typeface="+mn-lt"/>
              </a:rPr>
              <a:t>: Be the community with a ready, diverse skilled technical workforce and use it as one of your greatest assets to drive a tech-based economy; align industry talent demands with programs.</a:t>
            </a:r>
            <a:endParaRPr lang="en-US" dirty="0">
              <a:ea typeface="+mn-lt"/>
            </a:endParaRPr>
          </a:p>
          <a:p>
            <a:endParaRPr lang="en-US" dirty="0">
              <a:ea typeface="+mn-lt"/>
              <a:cs typeface="+mn-lt"/>
            </a:endParaRPr>
          </a:p>
          <a:p>
            <a:r>
              <a:rPr lang="en-US" b="1" dirty="0">
                <a:ea typeface="+mn-lt"/>
                <a:cs typeface="+mn-lt"/>
              </a:rPr>
              <a:t>Metric</a:t>
            </a:r>
            <a:r>
              <a:rPr lang="en-US" dirty="0">
                <a:ea typeface="+mn-lt"/>
                <a:cs typeface="+mn-lt"/>
              </a:rPr>
              <a:t>: Growth/change in skilled technical workforce, particularly among people of color and women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946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981D4-4050-D8DE-7D7B-7DC8B093E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42900"/>
            <a:ext cx="11430000" cy="1107996"/>
          </a:xfrm>
        </p:spPr>
        <p:txBody>
          <a:bodyPr/>
          <a:lstStyle/>
          <a:p>
            <a:r>
              <a:rPr lang="en-US">
                <a:cs typeface="Arial"/>
              </a:rPr>
              <a:t>Trend 3: Innovation disrupts unevenly across geographies.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8E6D-CF45-CCF5-C1FF-808C02A13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666" y="2027766"/>
            <a:ext cx="11429999" cy="415205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b="1" dirty="0">
                <a:ea typeface="+mn-lt"/>
                <a:cs typeface="+mn-lt"/>
              </a:rPr>
              <a:t>Challenge</a:t>
            </a:r>
            <a:r>
              <a:rPr lang="en-US" dirty="0">
                <a:ea typeface="+mn-lt"/>
                <a:cs typeface="+mn-lt"/>
              </a:rPr>
              <a:t>: Rural communities often face the highest risk of disruption; smaller number of businesses drive economy; closely linked to the socioeconomic well-being of surrounding communities.</a:t>
            </a: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r>
              <a:rPr lang="en-US" b="1" dirty="0">
                <a:ea typeface="+mn-lt"/>
                <a:cs typeface="+mn-lt"/>
              </a:rPr>
              <a:t>Strategy</a:t>
            </a:r>
            <a:r>
              <a:rPr lang="en-US" dirty="0">
                <a:ea typeface="+mn-lt"/>
                <a:cs typeface="+mn-lt"/>
              </a:rPr>
              <a:t>: Identifying and engaging with rural manufacturers and provide target support for technology adoption.</a:t>
            </a:r>
            <a:endParaRPr lang="en-US" dirty="0">
              <a:ea typeface="+mn-lt"/>
            </a:endParaRPr>
          </a:p>
          <a:p>
            <a:endParaRPr lang="en-US" b="1" dirty="0">
              <a:ea typeface="+mn-lt"/>
              <a:cs typeface="+mn-lt"/>
            </a:endParaRPr>
          </a:p>
          <a:p>
            <a:r>
              <a:rPr lang="en-US" b="1" dirty="0">
                <a:ea typeface="+mn-lt"/>
                <a:cs typeface="+mn-lt"/>
              </a:rPr>
              <a:t>Metric</a:t>
            </a:r>
            <a:r>
              <a:rPr lang="en-US" dirty="0">
                <a:ea typeface="+mn-lt"/>
                <a:cs typeface="+mn-lt"/>
              </a:rPr>
              <a:t>: Rural - output per employee, $ invested in automation equipment, # of workers who received training, and job quality metrics such as wage growth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153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5">
            <a:extLst>
              <a:ext uri="{FF2B5EF4-FFF2-40B4-BE49-F238E27FC236}">
                <a16:creationId xmlns:a16="http://schemas.microsoft.com/office/drawing/2014/main" id="{A77802BF-A3B9-B74C-9C5F-9A1E31EB1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17729" r="17729"/>
          <a:stretch/>
        </p:blipFill>
        <p:spPr bwMode="auto">
          <a:xfrm>
            <a:off x="4506913" y="0"/>
            <a:ext cx="7685087" cy="669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2">
            <a:extLst>
              <a:ext uri="{FF2B5EF4-FFF2-40B4-BE49-F238E27FC236}">
                <a16:creationId xmlns:a16="http://schemas.microsoft.com/office/drawing/2014/main" id="{FB8555F4-7526-5342-B61F-66FAA1BCB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679450" y="3046529"/>
            <a:ext cx="3270250" cy="250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66B8805-CBC9-FE43-8ACA-D08C869F61B7}"/>
              </a:ext>
            </a:extLst>
          </p:cNvPr>
          <p:cNvSpPr/>
          <p:nvPr/>
        </p:nvSpPr>
        <p:spPr>
          <a:xfrm>
            <a:off x="4506913" y="6697663"/>
            <a:ext cx="2560638" cy="1603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15D0F9-DBF5-6041-938A-5C30CEA0DAC9}"/>
              </a:ext>
            </a:extLst>
          </p:cNvPr>
          <p:cNvSpPr/>
          <p:nvPr/>
        </p:nvSpPr>
        <p:spPr>
          <a:xfrm>
            <a:off x="7067551" y="6697663"/>
            <a:ext cx="2563812" cy="1603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98EC39-ED81-3E42-A25F-CED1E886F561}"/>
              </a:ext>
            </a:extLst>
          </p:cNvPr>
          <p:cNvSpPr/>
          <p:nvPr/>
        </p:nvSpPr>
        <p:spPr>
          <a:xfrm>
            <a:off x="9628190" y="6697663"/>
            <a:ext cx="2566986" cy="16033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F77CE607-79AD-1741-882B-7B9544C8E1D2}"/>
              </a:ext>
            </a:extLst>
          </p:cNvPr>
          <p:cNvSpPr/>
          <p:nvPr/>
        </p:nvSpPr>
        <p:spPr>
          <a:xfrm>
            <a:off x="5164990" y="2802789"/>
            <a:ext cx="3598468" cy="821131"/>
          </a:xfrm>
          <a:custGeom>
            <a:avLst/>
            <a:gdLst/>
            <a:ahLst/>
            <a:cxnLst/>
            <a:rect l="l" t="t" r="r" b="b"/>
            <a:pathLst>
              <a:path w="3598468" h="821131">
                <a:moveTo>
                  <a:pt x="1252118" y="385876"/>
                </a:moveTo>
                <a:cubicBezTo>
                  <a:pt x="1243584" y="396240"/>
                  <a:pt x="1230629" y="403250"/>
                  <a:pt x="1213256" y="406908"/>
                </a:cubicBezTo>
                <a:cubicBezTo>
                  <a:pt x="1195882" y="410565"/>
                  <a:pt x="1176527" y="413308"/>
                  <a:pt x="1155192" y="415137"/>
                </a:cubicBezTo>
                <a:lnTo>
                  <a:pt x="1096670" y="420624"/>
                </a:lnTo>
                <a:cubicBezTo>
                  <a:pt x="1079601" y="422452"/>
                  <a:pt x="1062532" y="425043"/>
                  <a:pt x="1045464" y="428396"/>
                </a:cubicBezTo>
                <a:cubicBezTo>
                  <a:pt x="1028395" y="431749"/>
                  <a:pt x="1013002" y="437388"/>
                  <a:pt x="999286" y="445312"/>
                </a:cubicBezTo>
                <a:cubicBezTo>
                  <a:pt x="985570" y="453237"/>
                  <a:pt x="974445" y="464058"/>
                  <a:pt x="965911" y="477774"/>
                </a:cubicBezTo>
                <a:cubicBezTo>
                  <a:pt x="957376" y="491490"/>
                  <a:pt x="953109" y="509320"/>
                  <a:pt x="953109" y="531266"/>
                </a:cubicBezTo>
                <a:cubicBezTo>
                  <a:pt x="953109" y="566013"/>
                  <a:pt x="964082" y="591769"/>
                  <a:pt x="986028" y="608533"/>
                </a:cubicBezTo>
                <a:cubicBezTo>
                  <a:pt x="1007973" y="625297"/>
                  <a:pt x="1038148" y="633679"/>
                  <a:pt x="1076553" y="633679"/>
                </a:cubicBezTo>
                <a:cubicBezTo>
                  <a:pt x="1116177" y="633679"/>
                  <a:pt x="1147572" y="626516"/>
                  <a:pt x="1170736" y="612190"/>
                </a:cubicBezTo>
                <a:cubicBezTo>
                  <a:pt x="1193901" y="597865"/>
                  <a:pt x="1211580" y="581406"/>
                  <a:pt x="1223772" y="562813"/>
                </a:cubicBezTo>
                <a:cubicBezTo>
                  <a:pt x="1235964" y="544220"/>
                  <a:pt x="1243736" y="526237"/>
                  <a:pt x="1247089" y="508863"/>
                </a:cubicBezTo>
                <a:cubicBezTo>
                  <a:pt x="1250442" y="491490"/>
                  <a:pt x="1252118" y="479755"/>
                  <a:pt x="1252118" y="473659"/>
                </a:cubicBezTo>
                <a:close/>
                <a:moveTo>
                  <a:pt x="2962960" y="202082"/>
                </a:moveTo>
                <a:cubicBezTo>
                  <a:pt x="2933700" y="202082"/>
                  <a:pt x="2907791" y="208026"/>
                  <a:pt x="2885236" y="219913"/>
                </a:cubicBezTo>
                <a:cubicBezTo>
                  <a:pt x="2862681" y="231800"/>
                  <a:pt x="2843783" y="247802"/>
                  <a:pt x="2828544" y="267919"/>
                </a:cubicBezTo>
                <a:cubicBezTo>
                  <a:pt x="2813303" y="288036"/>
                  <a:pt x="2801721" y="311048"/>
                  <a:pt x="2793796" y="336956"/>
                </a:cubicBezTo>
                <a:cubicBezTo>
                  <a:pt x="2785871" y="362864"/>
                  <a:pt x="2781909" y="389839"/>
                  <a:pt x="2781909" y="417880"/>
                </a:cubicBezTo>
                <a:cubicBezTo>
                  <a:pt x="2781909" y="445922"/>
                  <a:pt x="2785871" y="472897"/>
                  <a:pt x="2793796" y="498805"/>
                </a:cubicBezTo>
                <a:cubicBezTo>
                  <a:pt x="2801721" y="524713"/>
                  <a:pt x="2813303" y="547725"/>
                  <a:pt x="2828544" y="567842"/>
                </a:cubicBezTo>
                <a:cubicBezTo>
                  <a:pt x="2843783" y="587959"/>
                  <a:pt x="2862681" y="603961"/>
                  <a:pt x="2885236" y="615848"/>
                </a:cubicBezTo>
                <a:cubicBezTo>
                  <a:pt x="2907791" y="627735"/>
                  <a:pt x="2933700" y="633679"/>
                  <a:pt x="2962960" y="633679"/>
                </a:cubicBezTo>
                <a:cubicBezTo>
                  <a:pt x="2992221" y="633679"/>
                  <a:pt x="3018129" y="627735"/>
                  <a:pt x="3040684" y="615848"/>
                </a:cubicBezTo>
                <a:cubicBezTo>
                  <a:pt x="3063239" y="603961"/>
                  <a:pt x="3082137" y="587959"/>
                  <a:pt x="3097377" y="567842"/>
                </a:cubicBezTo>
                <a:cubicBezTo>
                  <a:pt x="3112617" y="547725"/>
                  <a:pt x="3124199" y="524713"/>
                  <a:pt x="3132124" y="498805"/>
                </a:cubicBezTo>
                <a:cubicBezTo>
                  <a:pt x="3140049" y="472897"/>
                  <a:pt x="3144012" y="445922"/>
                  <a:pt x="3144012" y="417880"/>
                </a:cubicBezTo>
                <a:cubicBezTo>
                  <a:pt x="3144012" y="389839"/>
                  <a:pt x="3140049" y="362864"/>
                  <a:pt x="3132124" y="336956"/>
                </a:cubicBezTo>
                <a:cubicBezTo>
                  <a:pt x="3124199" y="311048"/>
                  <a:pt x="3112617" y="288036"/>
                  <a:pt x="3097377" y="267919"/>
                </a:cubicBezTo>
                <a:cubicBezTo>
                  <a:pt x="3082137" y="247802"/>
                  <a:pt x="3063239" y="231800"/>
                  <a:pt x="3040684" y="219913"/>
                </a:cubicBezTo>
                <a:cubicBezTo>
                  <a:pt x="3018129" y="208026"/>
                  <a:pt x="2992221" y="202082"/>
                  <a:pt x="2962960" y="202082"/>
                </a:cubicBezTo>
                <a:close/>
                <a:moveTo>
                  <a:pt x="3226307" y="182880"/>
                </a:moveTo>
                <a:lnTo>
                  <a:pt x="3261054" y="182880"/>
                </a:lnTo>
                <a:lnTo>
                  <a:pt x="3261054" y="480060"/>
                </a:lnTo>
                <a:cubicBezTo>
                  <a:pt x="3261054" y="492252"/>
                  <a:pt x="3261969" y="507034"/>
                  <a:pt x="3263798" y="524408"/>
                </a:cubicBezTo>
                <a:cubicBezTo>
                  <a:pt x="3265627" y="541782"/>
                  <a:pt x="3270960" y="558546"/>
                  <a:pt x="3279800" y="574700"/>
                </a:cubicBezTo>
                <a:cubicBezTo>
                  <a:pt x="3288639" y="590854"/>
                  <a:pt x="3301898" y="604723"/>
                  <a:pt x="3319576" y="616305"/>
                </a:cubicBezTo>
                <a:cubicBezTo>
                  <a:pt x="3337254" y="627888"/>
                  <a:pt x="3362248" y="633679"/>
                  <a:pt x="3394557" y="633679"/>
                </a:cubicBezTo>
                <a:cubicBezTo>
                  <a:pt x="3420770" y="633679"/>
                  <a:pt x="3444392" y="628802"/>
                  <a:pt x="3465423" y="619048"/>
                </a:cubicBezTo>
                <a:cubicBezTo>
                  <a:pt x="3486454" y="609295"/>
                  <a:pt x="3504285" y="595731"/>
                  <a:pt x="3518915" y="578358"/>
                </a:cubicBezTo>
                <a:cubicBezTo>
                  <a:pt x="3533546" y="560984"/>
                  <a:pt x="3544671" y="540258"/>
                  <a:pt x="3552291" y="516178"/>
                </a:cubicBezTo>
                <a:cubicBezTo>
                  <a:pt x="3559911" y="492099"/>
                  <a:pt x="3563721" y="465734"/>
                  <a:pt x="3563721" y="437083"/>
                </a:cubicBezTo>
                <a:lnTo>
                  <a:pt x="3563721" y="182880"/>
                </a:lnTo>
                <a:lnTo>
                  <a:pt x="3598468" y="182880"/>
                </a:lnTo>
                <a:lnTo>
                  <a:pt x="3598468" y="652881"/>
                </a:lnTo>
                <a:lnTo>
                  <a:pt x="3563721" y="652881"/>
                </a:lnTo>
                <a:lnTo>
                  <a:pt x="3563721" y="552297"/>
                </a:lnTo>
                <a:lnTo>
                  <a:pt x="3561892" y="552297"/>
                </a:lnTo>
                <a:cubicBezTo>
                  <a:pt x="3555796" y="569976"/>
                  <a:pt x="3547109" y="585673"/>
                  <a:pt x="3535832" y="599389"/>
                </a:cubicBezTo>
                <a:cubicBezTo>
                  <a:pt x="3524554" y="613105"/>
                  <a:pt x="3511448" y="624840"/>
                  <a:pt x="3496512" y="634593"/>
                </a:cubicBezTo>
                <a:cubicBezTo>
                  <a:pt x="3481578" y="644347"/>
                  <a:pt x="3465270" y="651662"/>
                  <a:pt x="3447592" y="656539"/>
                </a:cubicBezTo>
                <a:cubicBezTo>
                  <a:pt x="3429914" y="661416"/>
                  <a:pt x="3411930" y="663854"/>
                  <a:pt x="3393643" y="663854"/>
                </a:cubicBezTo>
                <a:cubicBezTo>
                  <a:pt x="3366210" y="663854"/>
                  <a:pt x="3342894" y="660501"/>
                  <a:pt x="3323691" y="653796"/>
                </a:cubicBezTo>
                <a:cubicBezTo>
                  <a:pt x="3304488" y="647090"/>
                  <a:pt x="3288791" y="638251"/>
                  <a:pt x="3276599" y="627278"/>
                </a:cubicBezTo>
                <a:cubicBezTo>
                  <a:pt x="3264407" y="616305"/>
                  <a:pt x="3254806" y="603961"/>
                  <a:pt x="3247796" y="590245"/>
                </a:cubicBezTo>
                <a:cubicBezTo>
                  <a:pt x="3240786" y="576529"/>
                  <a:pt x="3235756" y="562660"/>
                  <a:pt x="3232708" y="548640"/>
                </a:cubicBezTo>
                <a:cubicBezTo>
                  <a:pt x="3229660" y="534619"/>
                  <a:pt x="3227831" y="521055"/>
                  <a:pt x="3227222" y="507949"/>
                </a:cubicBezTo>
                <a:cubicBezTo>
                  <a:pt x="3226612" y="494842"/>
                  <a:pt x="3226307" y="483412"/>
                  <a:pt x="3226307" y="473659"/>
                </a:cubicBezTo>
                <a:close/>
                <a:moveTo>
                  <a:pt x="2340940" y="182880"/>
                </a:moveTo>
                <a:lnTo>
                  <a:pt x="2382088" y="182880"/>
                </a:lnTo>
                <a:lnTo>
                  <a:pt x="2556738" y="611733"/>
                </a:lnTo>
                <a:lnTo>
                  <a:pt x="2717672" y="182880"/>
                </a:lnTo>
                <a:lnTo>
                  <a:pt x="2756992" y="182880"/>
                </a:lnTo>
                <a:lnTo>
                  <a:pt x="2555824" y="703173"/>
                </a:lnTo>
                <a:cubicBezTo>
                  <a:pt x="2546070" y="726338"/>
                  <a:pt x="2537078" y="746302"/>
                  <a:pt x="2528849" y="763066"/>
                </a:cubicBezTo>
                <a:cubicBezTo>
                  <a:pt x="2520619" y="779830"/>
                  <a:pt x="2511323" y="792175"/>
                  <a:pt x="2500960" y="800100"/>
                </a:cubicBezTo>
                <a:cubicBezTo>
                  <a:pt x="2488768" y="809853"/>
                  <a:pt x="2474290" y="815797"/>
                  <a:pt x="2457526" y="817930"/>
                </a:cubicBezTo>
                <a:cubicBezTo>
                  <a:pt x="2440762" y="820064"/>
                  <a:pt x="2418664" y="821131"/>
                  <a:pt x="2391232" y="821131"/>
                </a:cubicBezTo>
                <a:lnTo>
                  <a:pt x="2391232" y="790956"/>
                </a:lnTo>
                <a:cubicBezTo>
                  <a:pt x="2416225" y="790956"/>
                  <a:pt x="2435733" y="788974"/>
                  <a:pt x="2449753" y="785012"/>
                </a:cubicBezTo>
                <a:cubicBezTo>
                  <a:pt x="2463774" y="781050"/>
                  <a:pt x="2476880" y="772972"/>
                  <a:pt x="2489072" y="760780"/>
                </a:cubicBezTo>
                <a:cubicBezTo>
                  <a:pt x="2495778" y="754075"/>
                  <a:pt x="2502788" y="741730"/>
                  <a:pt x="2510104" y="723747"/>
                </a:cubicBezTo>
                <a:cubicBezTo>
                  <a:pt x="2517419" y="705764"/>
                  <a:pt x="2526563" y="681228"/>
                  <a:pt x="2537536" y="650138"/>
                </a:cubicBezTo>
                <a:close/>
                <a:moveTo>
                  <a:pt x="2962960" y="171907"/>
                </a:moveTo>
                <a:cubicBezTo>
                  <a:pt x="2997707" y="171907"/>
                  <a:pt x="3028492" y="178460"/>
                  <a:pt x="3055315" y="191566"/>
                </a:cubicBezTo>
                <a:cubicBezTo>
                  <a:pt x="3082137" y="204673"/>
                  <a:pt x="3104692" y="222504"/>
                  <a:pt x="3122980" y="245059"/>
                </a:cubicBezTo>
                <a:cubicBezTo>
                  <a:pt x="3141268" y="267614"/>
                  <a:pt x="3155137" y="293674"/>
                  <a:pt x="3164586" y="323240"/>
                </a:cubicBezTo>
                <a:cubicBezTo>
                  <a:pt x="3174034" y="352806"/>
                  <a:pt x="3178759" y="384352"/>
                  <a:pt x="3178759" y="417880"/>
                </a:cubicBezTo>
                <a:cubicBezTo>
                  <a:pt x="3178759" y="451408"/>
                  <a:pt x="3174034" y="483108"/>
                  <a:pt x="3164586" y="512978"/>
                </a:cubicBezTo>
                <a:cubicBezTo>
                  <a:pt x="3155137" y="542848"/>
                  <a:pt x="3141268" y="568909"/>
                  <a:pt x="3122980" y="591159"/>
                </a:cubicBezTo>
                <a:cubicBezTo>
                  <a:pt x="3104692" y="613410"/>
                  <a:pt x="3082137" y="631088"/>
                  <a:pt x="3055315" y="644194"/>
                </a:cubicBezTo>
                <a:cubicBezTo>
                  <a:pt x="3028492" y="657301"/>
                  <a:pt x="2997707" y="663854"/>
                  <a:pt x="2962960" y="663854"/>
                </a:cubicBezTo>
                <a:cubicBezTo>
                  <a:pt x="2928213" y="663854"/>
                  <a:pt x="2897428" y="657301"/>
                  <a:pt x="2870606" y="644194"/>
                </a:cubicBezTo>
                <a:cubicBezTo>
                  <a:pt x="2843783" y="631088"/>
                  <a:pt x="2821228" y="613410"/>
                  <a:pt x="2802940" y="591159"/>
                </a:cubicBezTo>
                <a:cubicBezTo>
                  <a:pt x="2784652" y="568909"/>
                  <a:pt x="2770784" y="542848"/>
                  <a:pt x="2761335" y="512978"/>
                </a:cubicBezTo>
                <a:cubicBezTo>
                  <a:pt x="2751886" y="483108"/>
                  <a:pt x="2747162" y="451408"/>
                  <a:pt x="2747162" y="417880"/>
                </a:cubicBezTo>
                <a:cubicBezTo>
                  <a:pt x="2747162" y="384352"/>
                  <a:pt x="2751886" y="352806"/>
                  <a:pt x="2761335" y="323240"/>
                </a:cubicBezTo>
                <a:cubicBezTo>
                  <a:pt x="2770784" y="293674"/>
                  <a:pt x="2784652" y="267614"/>
                  <a:pt x="2802940" y="245059"/>
                </a:cubicBezTo>
                <a:cubicBezTo>
                  <a:pt x="2821228" y="222504"/>
                  <a:pt x="2843783" y="204673"/>
                  <a:pt x="2870606" y="191566"/>
                </a:cubicBezTo>
                <a:cubicBezTo>
                  <a:pt x="2897428" y="178460"/>
                  <a:pt x="2928213" y="171907"/>
                  <a:pt x="2962960" y="171907"/>
                </a:cubicBezTo>
                <a:close/>
                <a:moveTo>
                  <a:pt x="1564233" y="171907"/>
                </a:moveTo>
                <a:cubicBezTo>
                  <a:pt x="1591665" y="171907"/>
                  <a:pt x="1614982" y="175260"/>
                  <a:pt x="1634185" y="181965"/>
                </a:cubicBezTo>
                <a:cubicBezTo>
                  <a:pt x="1653387" y="188671"/>
                  <a:pt x="1669084" y="197510"/>
                  <a:pt x="1681276" y="208483"/>
                </a:cubicBezTo>
                <a:cubicBezTo>
                  <a:pt x="1693468" y="219456"/>
                  <a:pt x="1703070" y="231800"/>
                  <a:pt x="1710080" y="245516"/>
                </a:cubicBezTo>
                <a:cubicBezTo>
                  <a:pt x="1717090" y="259232"/>
                  <a:pt x="1722120" y="273100"/>
                  <a:pt x="1725168" y="287121"/>
                </a:cubicBezTo>
                <a:cubicBezTo>
                  <a:pt x="1728216" y="301142"/>
                  <a:pt x="1730044" y="314706"/>
                  <a:pt x="1730654" y="327812"/>
                </a:cubicBezTo>
                <a:cubicBezTo>
                  <a:pt x="1731264" y="340918"/>
                  <a:pt x="1731568" y="352348"/>
                  <a:pt x="1731568" y="362102"/>
                </a:cubicBezTo>
                <a:lnTo>
                  <a:pt x="1731568" y="652881"/>
                </a:lnTo>
                <a:lnTo>
                  <a:pt x="1696821" y="652881"/>
                </a:lnTo>
                <a:lnTo>
                  <a:pt x="1696821" y="355701"/>
                </a:lnTo>
                <a:cubicBezTo>
                  <a:pt x="1696821" y="344119"/>
                  <a:pt x="1695907" y="329488"/>
                  <a:pt x="1694078" y="311810"/>
                </a:cubicBezTo>
                <a:cubicBezTo>
                  <a:pt x="1692249" y="294132"/>
                  <a:pt x="1686915" y="277215"/>
                  <a:pt x="1678076" y="261061"/>
                </a:cubicBezTo>
                <a:cubicBezTo>
                  <a:pt x="1669237" y="244906"/>
                  <a:pt x="1655826" y="231038"/>
                  <a:pt x="1637842" y="219456"/>
                </a:cubicBezTo>
                <a:cubicBezTo>
                  <a:pt x="1619859" y="207873"/>
                  <a:pt x="1595018" y="202082"/>
                  <a:pt x="1563319" y="202082"/>
                </a:cubicBezTo>
                <a:cubicBezTo>
                  <a:pt x="1536496" y="202082"/>
                  <a:pt x="1512722" y="206959"/>
                  <a:pt x="1491996" y="216712"/>
                </a:cubicBezTo>
                <a:cubicBezTo>
                  <a:pt x="1471269" y="226466"/>
                  <a:pt x="1453591" y="240030"/>
                  <a:pt x="1438960" y="257403"/>
                </a:cubicBezTo>
                <a:cubicBezTo>
                  <a:pt x="1424330" y="274777"/>
                  <a:pt x="1413205" y="295503"/>
                  <a:pt x="1405585" y="319582"/>
                </a:cubicBezTo>
                <a:cubicBezTo>
                  <a:pt x="1397965" y="343662"/>
                  <a:pt x="1394155" y="370027"/>
                  <a:pt x="1394155" y="398678"/>
                </a:cubicBezTo>
                <a:lnTo>
                  <a:pt x="1394155" y="652881"/>
                </a:lnTo>
                <a:lnTo>
                  <a:pt x="1359408" y="652881"/>
                </a:lnTo>
                <a:lnTo>
                  <a:pt x="1359408" y="182880"/>
                </a:lnTo>
                <a:lnTo>
                  <a:pt x="1394155" y="182880"/>
                </a:lnTo>
                <a:lnTo>
                  <a:pt x="1394155" y="283464"/>
                </a:lnTo>
                <a:lnTo>
                  <a:pt x="1395984" y="283464"/>
                </a:lnTo>
                <a:cubicBezTo>
                  <a:pt x="1402080" y="265785"/>
                  <a:pt x="1410766" y="250088"/>
                  <a:pt x="1422044" y="236372"/>
                </a:cubicBezTo>
                <a:cubicBezTo>
                  <a:pt x="1433322" y="222656"/>
                  <a:pt x="1446428" y="210921"/>
                  <a:pt x="1461363" y="201168"/>
                </a:cubicBezTo>
                <a:cubicBezTo>
                  <a:pt x="1476298" y="191414"/>
                  <a:pt x="1492605" y="184099"/>
                  <a:pt x="1510284" y="179222"/>
                </a:cubicBezTo>
                <a:cubicBezTo>
                  <a:pt x="1527962" y="174345"/>
                  <a:pt x="1545945" y="171907"/>
                  <a:pt x="1564233" y="171907"/>
                </a:cubicBezTo>
                <a:close/>
                <a:moveTo>
                  <a:pt x="1124102" y="171907"/>
                </a:moveTo>
                <a:cubicBezTo>
                  <a:pt x="1180795" y="171907"/>
                  <a:pt x="1222095" y="183032"/>
                  <a:pt x="1248003" y="205282"/>
                </a:cubicBezTo>
                <a:cubicBezTo>
                  <a:pt x="1273911" y="227533"/>
                  <a:pt x="1286865" y="256641"/>
                  <a:pt x="1286865" y="292608"/>
                </a:cubicBezTo>
                <a:lnTo>
                  <a:pt x="1286865" y="566013"/>
                </a:lnTo>
                <a:cubicBezTo>
                  <a:pt x="1286865" y="572719"/>
                  <a:pt x="1287018" y="579424"/>
                  <a:pt x="1287322" y="586130"/>
                </a:cubicBezTo>
                <a:cubicBezTo>
                  <a:pt x="1287627" y="592836"/>
                  <a:pt x="1288694" y="598932"/>
                  <a:pt x="1290523" y="604418"/>
                </a:cubicBezTo>
                <a:cubicBezTo>
                  <a:pt x="1292352" y="609904"/>
                  <a:pt x="1295400" y="614324"/>
                  <a:pt x="1299667" y="617677"/>
                </a:cubicBezTo>
                <a:cubicBezTo>
                  <a:pt x="1303934" y="621030"/>
                  <a:pt x="1310030" y="622706"/>
                  <a:pt x="1317955" y="622706"/>
                </a:cubicBezTo>
                <a:cubicBezTo>
                  <a:pt x="1324051" y="622706"/>
                  <a:pt x="1332585" y="621792"/>
                  <a:pt x="1343558" y="619963"/>
                </a:cubicBezTo>
                <a:lnTo>
                  <a:pt x="1343558" y="649224"/>
                </a:lnTo>
                <a:cubicBezTo>
                  <a:pt x="1334414" y="651662"/>
                  <a:pt x="1324965" y="652881"/>
                  <a:pt x="1315212" y="652881"/>
                </a:cubicBezTo>
                <a:cubicBezTo>
                  <a:pt x="1301191" y="652881"/>
                  <a:pt x="1290065" y="651052"/>
                  <a:pt x="1281836" y="647395"/>
                </a:cubicBezTo>
                <a:cubicBezTo>
                  <a:pt x="1273606" y="643737"/>
                  <a:pt x="1267358" y="638860"/>
                  <a:pt x="1263091" y="632764"/>
                </a:cubicBezTo>
                <a:cubicBezTo>
                  <a:pt x="1258824" y="626668"/>
                  <a:pt x="1255928" y="619506"/>
                  <a:pt x="1254404" y="611276"/>
                </a:cubicBezTo>
                <a:cubicBezTo>
                  <a:pt x="1252880" y="603046"/>
                  <a:pt x="1252118" y="594055"/>
                  <a:pt x="1252118" y="584301"/>
                </a:cubicBezTo>
                <a:lnTo>
                  <a:pt x="1252118" y="559612"/>
                </a:lnTo>
                <a:lnTo>
                  <a:pt x="1250289" y="559612"/>
                </a:lnTo>
                <a:cubicBezTo>
                  <a:pt x="1244803" y="573633"/>
                  <a:pt x="1236878" y="586892"/>
                  <a:pt x="1226515" y="599389"/>
                </a:cubicBezTo>
                <a:cubicBezTo>
                  <a:pt x="1216151" y="611886"/>
                  <a:pt x="1203502" y="623011"/>
                  <a:pt x="1188567" y="632764"/>
                </a:cubicBezTo>
                <a:cubicBezTo>
                  <a:pt x="1173632" y="642518"/>
                  <a:pt x="1156716" y="650138"/>
                  <a:pt x="1137818" y="655624"/>
                </a:cubicBezTo>
                <a:cubicBezTo>
                  <a:pt x="1118920" y="661111"/>
                  <a:pt x="1098194" y="663854"/>
                  <a:pt x="1075639" y="663854"/>
                </a:cubicBezTo>
                <a:cubicBezTo>
                  <a:pt x="1025652" y="663854"/>
                  <a:pt x="986942" y="653034"/>
                  <a:pt x="959510" y="631393"/>
                </a:cubicBezTo>
                <a:cubicBezTo>
                  <a:pt x="932078" y="609752"/>
                  <a:pt x="918362" y="576376"/>
                  <a:pt x="918362" y="531266"/>
                </a:cubicBezTo>
                <a:cubicBezTo>
                  <a:pt x="918362" y="503834"/>
                  <a:pt x="923848" y="481431"/>
                  <a:pt x="934821" y="464058"/>
                </a:cubicBezTo>
                <a:cubicBezTo>
                  <a:pt x="945794" y="446684"/>
                  <a:pt x="959662" y="432968"/>
                  <a:pt x="976426" y="422910"/>
                </a:cubicBezTo>
                <a:cubicBezTo>
                  <a:pt x="993190" y="412851"/>
                  <a:pt x="1011783" y="405688"/>
                  <a:pt x="1032205" y="401421"/>
                </a:cubicBezTo>
                <a:cubicBezTo>
                  <a:pt x="1052626" y="397154"/>
                  <a:pt x="1072286" y="394106"/>
                  <a:pt x="1091184" y="392277"/>
                </a:cubicBezTo>
                <a:lnTo>
                  <a:pt x="1145133" y="387705"/>
                </a:lnTo>
                <a:cubicBezTo>
                  <a:pt x="1170127" y="385876"/>
                  <a:pt x="1189786" y="382981"/>
                  <a:pt x="1204112" y="379018"/>
                </a:cubicBezTo>
                <a:cubicBezTo>
                  <a:pt x="1218438" y="375056"/>
                  <a:pt x="1229258" y="369570"/>
                  <a:pt x="1236573" y="362559"/>
                </a:cubicBezTo>
                <a:cubicBezTo>
                  <a:pt x="1243888" y="355549"/>
                  <a:pt x="1248460" y="346557"/>
                  <a:pt x="1250289" y="335584"/>
                </a:cubicBezTo>
                <a:cubicBezTo>
                  <a:pt x="1252118" y="324612"/>
                  <a:pt x="1253032" y="310896"/>
                  <a:pt x="1253032" y="294436"/>
                </a:cubicBezTo>
                <a:cubicBezTo>
                  <a:pt x="1253032" y="281635"/>
                  <a:pt x="1250594" y="269748"/>
                  <a:pt x="1245717" y="258775"/>
                </a:cubicBezTo>
                <a:cubicBezTo>
                  <a:pt x="1240840" y="247802"/>
                  <a:pt x="1233221" y="238048"/>
                  <a:pt x="1222857" y="229514"/>
                </a:cubicBezTo>
                <a:cubicBezTo>
                  <a:pt x="1212494" y="220980"/>
                  <a:pt x="1199083" y="214274"/>
                  <a:pt x="1182624" y="209397"/>
                </a:cubicBezTo>
                <a:cubicBezTo>
                  <a:pt x="1166164" y="204520"/>
                  <a:pt x="1146047" y="202082"/>
                  <a:pt x="1122273" y="202082"/>
                </a:cubicBezTo>
                <a:cubicBezTo>
                  <a:pt x="1080211" y="202082"/>
                  <a:pt x="1046225" y="212445"/>
                  <a:pt x="1020318" y="233172"/>
                </a:cubicBezTo>
                <a:cubicBezTo>
                  <a:pt x="994409" y="253898"/>
                  <a:pt x="980236" y="285292"/>
                  <a:pt x="977798" y="327355"/>
                </a:cubicBezTo>
                <a:lnTo>
                  <a:pt x="943051" y="327355"/>
                </a:lnTo>
                <a:cubicBezTo>
                  <a:pt x="945489" y="275539"/>
                  <a:pt x="962101" y="236677"/>
                  <a:pt x="992886" y="210769"/>
                </a:cubicBezTo>
                <a:cubicBezTo>
                  <a:pt x="1023670" y="184861"/>
                  <a:pt x="1067409" y="171907"/>
                  <a:pt x="1124102" y="171907"/>
                </a:cubicBezTo>
                <a:close/>
                <a:moveTo>
                  <a:pt x="1799387" y="0"/>
                </a:moveTo>
                <a:lnTo>
                  <a:pt x="1834134" y="0"/>
                </a:lnTo>
                <a:lnTo>
                  <a:pt x="1834134" y="432511"/>
                </a:lnTo>
                <a:lnTo>
                  <a:pt x="2123998" y="182880"/>
                </a:lnTo>
                <a:lnTo>
                  <a:pt x="2174290" y="182880"/>
                </a:lnTo>
                <a:lnTo>
                  <a:pt x="1968550" y="358444"/>
                </a:lnTo>
                <a:lnTo>
                  <a:pt x="2188921" y="652881"/>
                </a:lnTo>
                <a:lnTo>
                  <a:pt x="2141372" y="652881"/>
                </a:lnTo>
                <a:lnTo>
                  <a:pt x="1941118" y="384962"/>
                </a:lnTo>
                <a:lnTo>
                  <a:pt x="1834134" y="475488"/>
                </a:lnTo>
                <a:lnTo>
                  <a:pt x="1834134" y="652881"/>
                </a:lnTo>
                <a:lnTo>
                  <a:pt x="1799387" y="652881"/>
                </a:lnTo>
                <a:close/>
                <a:moveTo>
                  <a:pt x="502158" y="0"/>
                </a:moveTo>
                <a:lnTo>
                  <a:pt x="536905" y="0"/>
                </a:lnTo>
                <a:lnTo>
                  <a:pt x="536905" y="283464"/>
                </a:lnTo>
                <a:lnTo>
                  <a:pt x="538734" y="283464"/>
                </a:lnTo>
                <a:cubicBezTo>
                  <a:pt x="544830" y="265785"/>
                  <a:pt x="553516" y="250088"/>
                  <a:pt x="564794" y="236372"/>
                </a:cubicBezTo>
                <a:cubicBezTo>
                  <a:pt x="576072" y="222656"/>
                  <a:pt x="589178" y="210921"/>
                  <a:pt x="604113" y="201168"/>
                </a:cubicBezTo>
                <a:cubicBezTo>
                  <a:pt x="619048" y="191414"/>
                  <a:pt x="635355" y="184099"/>
                  <a:pt x="653034" y="179222"/>
                </a:cubicBezTo>
                <a:cubicBezTo>
                  <a:pt x="670712" y="174345"/>
                  <a:pt x="688695" y="171907"/>
                  <a:pt x="706983" y="171907"/>
                </a:cubicBezTo>
                <a:cubicBezTo>
                  <a:pt x="734415" y="171907"/>
                  <a:pt x="757732" y="175260"/>
                  <a:pt x="776935" y="181965"/>
                </a:cubicBezTo>
                <a:cubicBezTo>
                  <a:pt x="796137" y="188671"/>
                  <a:pt x="811834" y="197510"/>
                  <a:pt x="824026" y="208483"/>
                </a:cubicBezTo>
                <a:cubicBezTo>
                  <a:pt x="836218" y="219456"/>
                  <a:pt x="845820" y="231800"/>
                  <a:pt x="852830" y="245516"/>
                </a:cubicBezTo>
                <a:cubicBezTo>
                  <a:pt x="859840" y="259232"/>
                  <a:pt x="864870" y="273100"/>
                  <a:pt x="867918" y="287121"/>
                </a:cubicBezTo>
                <a:cubicBezTo>
                  <a:pt x="870966" y="301142"/>
                  <a:pt x="872794" y="314706"/>
                  <a:pt x="873404" y="327812"/>
                </a:cubicBezTo>
                <a:cubicBezTo>
                  <a:pt x="874014" y="340918"/>
                  <a:pt x="874318" y="352348"/>
                  <a:pt x="874318" y="362102"/>
                </a:cubicBezTo>
                <a:lnTo>
                  <a:pt x="874318" y="652881"/>
                </a:lnTo>
                <a:lnTo>
                  <a:pt x="839571" y="652881"/>
                </a:lnTo>
                <a:lnTo>
                  <a:pt x="839571" y="355701"/>
                </a:lnTo>
                <a:cubicBezTo>
                  <a:pt x="839571" y="344119"/>
                  <a:pt x="838657" y="329488"/>
                  <a:pt x="836828" y="311810"/>
                </a:cubicBezTo>
                <a:cubicBezTo>
                  <a:pt x="834999" y="294132"/>
                  <a:pt x="829665" y="277215"/>
                  <a:pt x="820826" y="261061"/>
                </a:cubicBezTo>
                <a:cubicBezTo>
                  <a:pt x="811987" y="244906"/>
                  <a:pt x="798576" y="231038"/>
                  <a:pt x="780592" y="219456"/>
                </a:cubicBezTo>
                <a:cubicBezTo>
                  <a:pt x="762609" y="207873"/>
                  <a:pt x="737768" y="202082"/>
                  <a:pt x="706069" y="202082"/>
                </a:cubicBezTo>
                <a:cubicBezTo>
                  <a:pt x="679246" y="202082"/>
                  <a:pt x="655472" y="206959"/>
                  <a:pt x="634746" y="216712"/>
                </a:cubicBezTo>
                <a:cubicBezTo>
                  <a:pt x="614019" y="226466"/>
                  <a:pt x="596341" y="240030"/>
                  <a:pt x="581710" y="257403"/>
                </a:cubicBezTo>
                <a:cubicBezTo>
                  <a:pt x="567080" y="274777"/>
                  <a:pt x="555955" y="295503"/>
                  <a:pt x="548335" y="319582"/>
                </a:cubicBezTo>
                <a:cubicBezTo>
                  <a:pt x="540715" y="343662"/>
                  <a:pt x="536905" y="370027"/>
                  <a:pt x="536905" y="398678"/>
                </a:cubicBezTo>
                <a:lnTo>
                  <a:pt x="536905" y="652881"/>
                </a:lnTo>
                <a:lnTo>
                  <a:pt x="502158" y="652881"/>
                </a:lnTo>
                <a:close/>
                <a:moveTo>
                  <a:pt x="0" y="0"/>
                </a:moveTo>
                <a:lnTo>
                  <a:pt x="500176" y="0"/>
                </a:lnTo>
                <a:lnTo>
                  <a:pt x="500176" y="34747"/>
                </a:lnTo>
                <a:lnTo>
                  <a:pt x="269748" y="34747"/>
                </a:lnTo>
                <a:lnTo>
                  <a:pt x="269748" y="652881"/>
                </a:lnTo>
                <a:lnTo>
                  <a:pt x="229514" y="652881"/>
                </a:lnTo>
                <a:lnTo>
                  <a:pt x="229514" y="34747"/>
                </a:lnTo>
                <a:lnTo>
                  <a:pt x="0" y="347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SRI 2021">
      <a:dk1>
        <a:srgbClr val="000000"/>
      </a:dk1>
      <a:lt1>
        <a:srgbClr val="FFFFFF"/>
      </a:lt1>
      <a:dk2>
        <a:srgbClr val="2C4651"/>
      </a:dk2>
      <a:lt2>
        <a:srgbClr val="F1F3F7"/>
      </a:lt2>
      <a:accent1>
        <a:srgbClr val="1D65A4"/>
      </a:accent1>
      <a:accent2>
        <a:srgbClr val="0098FE"/>
      </a:accent2>
      <a:accent3>
        <a:srgbClr val="20A799"/>
      </a:accent3>
      <a:accent4>
        <a:srgbClr val="F7D33A"/>
      </a:accent4>
      <a:accent5>
        <a:srgbClr val="DF0086"/>
      </a:accent5>
      <a:accent6>
        <a:srgbClr val="E4002B"/>
      </a:accent6>
      <a:hlink>
        <a:srgbClr val="DF0086"/>
      </a:hlink>
      <a:folHlink>
        <a:srgbClr val="BA0070"/>
      </a:folHlink>
    </a:clrScheme>
    <a:fontScheme name="Tes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 SRI-Overview-slides-Apr-2022" id="{8BBC1BB2-460A-4DAC-8804-1843D510C6CB}" vid="{E0530EEC-C3A7-4850-9424-2565D0FD61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a3081d-4151-4c4f-b0d4-ff3bb67f45da" xsi:nil="true"/>
    <lcf76f155ced4ddcb4097134ff3c332f xmlns="3079a5a2-f596-4a7c-b27d-c837477c1e3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245029F6BDDDD4797B1F2C7DD489381" ma:contentTypeVersion="13" ma:contentTypeDescription="Create a new document." ma:contentTypeScope="" ma:versionID="e30725dbb87f3c90dd09b23a5748af9b">
  <xsd:schema xmlns:xsd="http://www.w3.org/2001/XMLSchema" xmlns:xs="http://www.w3.org/2001/XMLSchema" xmlns:p="http://schemas.microsoft.com/office/2006/metadata/properties" xmlns:ns2="3079a5a2-f596-4a7c-b27d-c837477c1e3b" xmlns:ns3="8111aa9f-63b5-4795-b30b-cd8a01fb3843" xmlns:ns4="29a3081d-4151-4c4f-b0d4-ff3bb67f45da" targetNamespace="http://schemas.microsoft.com/office/2006/metadata/properties" ma:root="true" ma:fieldsID="6d8dba2852620f50dbbedb23a964a66f" ns2:_="" ns3:_="" ns4:_="">
    <xsd:import namespace="3079a5a2-f596-4a7c-b27d-c837477c1e3b"/>
    <xsd:import namespace="8111aa9f-63b5-4795-b30b-cd8a01fb3843"/>
    <xsd:import namespace="29a3081d-4151-4c4f-b0d4-ff3bb67f45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79a5a2-f596-4a7c-b27d-c837477c1e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a8d0a4d6-b0f3-44e8-adef-2b9e1aa13ed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11aa9f-63b5-4795-b30b-cd8a01fb3843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a3081d-4151-4c4f-b0d4-ff3bb67f45da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416b127d-5b9b-4fc0-b79f-7f3b9004fd08}" ma:internalName="TaxCatchAll" ma:showField="CatchAllData" ma:web="8111aa9f-63b5-4795-b30b-cd8a01fb38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3A7869-A26F-4811-B00A-59ABD1EC24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41A723-300A-4111-9A45-C832A56294F3}">
  <ds:schemaRefs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elements/1.1/"/>
    <ds:schemaRef ds:uri="29a3081d-4151-4c4f-b0d4-ff3bb67f45da"/>
    <ds:schemaRef ds:uri="http://www.w3.org/XML/1998/namespace"/>
    <ds:schemaRef ds:uri="http://schemas.microsoft.com/office/2006/documentManagement/types"/>
    <ds:schemaRef ds:uri="8111aa9f-63b5-4795-b30b-cd8a01fb3843"/>
    <ds:schemaRef ds:uri="3079a5a2-f596-4a7c-b27d-c837477c1e3b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D4021A3-8827-4A02-87D1-AE868BD37B0F}">
  <ds:schemaRefs>
    <ds:schemaRef ds:uri="29a3081d-4151-4c4f-b0d4-ff3bb67f45da"/>
    <ds:schemaRef ds:uri="3079a5a2-f596-4a7c-b27d-c837477c1e3b"/>
    <ds:schemaRef ds:uri="8111aa9f-63b5-4795-b30b-cd8a01fb384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2022 SRI-Overview-slides-Apr-2022 - New Template</Template>
  <TotalTime>34</TotalTime>
  <Words>488</Words>
  <Application>Microsoft Office PowerPoint</Application>
  <PresentationFormat>Widescreen</PresentationFormat>
  <Paragraphs>78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Georgia</vt:lpstr>
      <vt:lpstr>Helvetica</vt:lpstr>
      <vt:lpstr>Helvetica Light</vt:lpstr>
      <vt:lpstr>Hiragino Sans W3</vt:lpstr>
      <vt:lpstr>System Font Regular</vt:lpstr>
      <vt:lpstr>Wingdings</vt:lpstr>
      <vt:lpstr>2_Office Theme</vt:lpstr>
      <vt:lpstr>PowerPoint Presentation</vt:lpstr>
      <vt:lpstr>SRI is an independent mission-driven non-profit</vt:lpstr>
      <vt:lpstr>PowerPoint Presentation</vt:lpstr>
      <vt:lpstr>Innovation and Inclusion: 3 Trends </vt:lpstr>
      <vt:lpstr>Trend 1: Innovation is driving productivity.</vt:lpstr>
      <vt:lpstr>Trend 2: Innovation is changing jobs.</vt:lpstr>
      <vt:lpstr>Trend 3: Innovation disrupts unevenly across geographies. 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Shay Moore</dc:creator>
  <cp:lastModifiedBy>Chanell Hasty</cp:lastModifiedBy>
  <cp:revision>3</cp:revision>
  <cp:lastPrinted>2020-04-02T21:14:16Z</cp:lastPrinted>
  <dcterms:created xsi:type="dcterms:W3CDTF">2022-06-15T18:55:15Z</dcterms:created>
  <dcterms:modified xsi:type="dcterms:W3CDTF">2022-11-07T17:35:25Z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0x0101009245029F6BDDDD4797B1F2C7DD489381</vt:lpwstr>
  </property>
  <property fmtid="{D5CDD505-2E9C-101B-9397-08002B2CF9AE}" pid="3" name="MediaServiceImageTags">
    <vt:lpwstr/>
  </property>
</Properties>
</file>