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7" r:id="rId2"/>
    <p:sldMasterId id="2147483660" r:id="rId3"/>
  </p:sldMasterIdLst>
  <p:notesMasterIdLst>
    <p:notesMasterId r:id="rId10"/>
  </p:notesMasterIdLst>
  <p:sldIdLst>
    <p:sldId id="268" r:id="rId4"/>
    <p:sldId id="257" r:id="rId5"/>
    <p:sldId id="291" r:id="rId6"/>
    <p:sldId id="292" r:id="rId7"/>
    <p:sldId id="293" r:id="rId8"/>
    <p:sldId id="316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7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677"/>
    <a:srgbClr val="D2DDE8"/>
    <a:srgbClr val="A6A6A6"/>
    <a:srgbClr val="1E548B"/>
    <a:srgbClr val="C00000"/>
    <a:srgbClr val="002436"/>
    <a:srgbClr val="0B5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7" autoAdjust="0"/>
    <p:restoredTop sz="93634" autoAdjust="0"/>
  </p:normalViewPr>
  <p:slideViewPr>
    <p:cSldViewPr snapToGrid="0">
      <p:cViewPr varScale="1">
        <p:scale>
          <a:sx n="112" d="100"/>
          <a:sy n="112" d="100"/>
        </p:scale>
        <p:origin x="992" y="200"/>
      </p:cViewPr>
      <p:guideLst>
        <p:guide pos="3840"/>
        <p:guide orient="horz" pos="7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E121-DCAE-4D7D-A2A7-2155CF9400D7}" type="datetimeFigureOut">
              <a:rPr lang="en-US" smtClean="0"/>
              <a:t>9/23/24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87831-A328-4912-8373-B8666F0A5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3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A60A72-3926-41A6-976E-3C3F61AA849E}"/>
              </a:ext>
            </a:extLst>
          </p:cNvPr>
          <p:cNvSpPr/>
          <p:nvPr userDrawn="1"/>
        </p:nvSpPr>
        <p:spPr>
          <a:xfrm>
            <a:off x="11449052" y="6311903"/>
            <a:ext cx="438150" cy="546097"/>
          </a:xfrm>
          <a:prstGeom prst="rect">
            <a:avLst/>
          </a:prstGeom>
          <a:solidFill>
            <a:srgbClr val="002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rrol" pitchFamily="2" charset="0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74351" y="6492618"/>
            <a:ext cx="187552" cy="184666"/>
          </a:xfrm>
        </p:spPr>
        <p:txBody>
          <a:bodyPr wrap="none" lIns="0" tIns="0" rIns="0" bIns="0">
            <a:spAutoFit/>
          </a:bodyPr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8FE22B8-64FB-4C43-8E01-EBA2C4F3B5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7A71AD-3FA7-4AFE-AE96-DCC546AFF74C}"/>
              </a:ext>
            </a:extLst>
          </p:cNvPr>
          <p:cNvSpPr/>
          <p:nvPr userDrawn="1"/>
        </p:nvSpPr>
        <p:spPr>
          <a:xfrm>
            <a:off x="0" y="6553200"/>
            <a:ext cx="11071225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rr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25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FA60A72-3926-41A6-976E-3C3F61AA849E}"/>
              </a:ext>
            </a:extLst>
          </p:cNvPr>
          <p:cNvSpPr/>
          <p:nvPr userDrawn="1"/>
        </p:nvSpPr>
        <p:spPr>
          <a:xfrm>
            <a:off x="11449052" y="6311903"/>
            <a:ext cx="438150" cy="546097"/>
          </a:xfrm>
          <a:prstGeom prst="rect">
            <a:avLst/>
          </a:prstGeom>
          <a:solidFill>
            <a:srgbClr val="002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rrol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071" y="453902"/>
            <a:ext cx="10052729" cy="498598"/>
          </a:xfr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74351" y="6492618"/>
            <a:ext cx="187552" cy="184666"/>
          </a:xfrm>
        </p:spPr>
        <p:txBody>
          <a:bodyPr wrap="none" lIns="0" tIns="0" rIns="0" bIns="0">
            <a:spAutoFit/>
          </a:bodyPr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8FE22B8-64FB-4C43-8E01-EBA2C4F3B5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82E11E-23DF-4BE2-9DFC-7EFFD95F0FC3}"/>
              </a:ext>
            </a:extLst>
          </p:cNvPr>
          <p:cNvSpPr/>
          <p:nvPr userDrawn="1"/>
        </p:nvSpPr>
        <p:spPr>
          <a:xfrm>
            <a:off x="232228" y="0"/>
            <a:ext cx="373743" cy="952500"/>
          </a:xfrm>
          <a:prstGeom prst="rect">
            <a:avLst/>
          </a:prstGeom>
          <a:solidFill>
            <a:srgbClr val="0A5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rrol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7A71AD-3FA7-4AFE-AE96-DCC546AFF74C}"/>
              </a:ext>
            </a:extLst>
          </p:cNvPr>
          <p:cNvSpPr/>
          <p:nvPr userDrawn="1"/>
        </p:nvSpPr>
        <p:spPr>
          <a:xfrm>
            <a:off x="0" y="6553200"/>
            <a:ext cx="11071225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rrol" pitchFamily="2" charset="0"/>
            </a:endParaRPr>
          </a:p>
        </p:txBody>
      </p:sp>
      <p:pic>
        <p:nvPicPr>
          <p:cNvPr id="3" name="Picture 2" descr="IEDC Logo - CALED">
            <a:extLst>
              <a:ext uri="{FF2B5EF4-FFF2-40B4-BE49-F238E27FC236}">
                <a16:creationId xmlns:a16="http://schemas.microsoft.com/office/drawing/2014/main" id="{944688C7-E613-DB48-2AE9-A89448E6A7B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7"/>
          <a:stretch/>
        </p:blipFill>
        <p:spPr bwMode="auto">
          <a:xfrm>
            <a:off x="11083382" y="140494"/>
            <a:ext cx="689518" cy="67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42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A60A72-3926-41A6-976E-3C3F61AA849E}"/>
              </a:ext>
            </a:extLst>
          </p:cNvPr>
          <p:cNvSpPr/>
          <p:nvPr userDrawn="1"/>
        </p:nvSpPr>
        <p:spPr>
          <a:xfrm>
            <a:off x="11449052" y="6311903"/>
            <a:ext cx="438150" cy="546097"/>
          </a:xfrm>
          <a:prstGeom prst="rect">
            <a:avLst/>
          </a:prstGeom>
          <a:solidFill>
            <a:srgbClr val="002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rrol" pitchFamily="2" charset="0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74351" y="6492618"/>
            <a:ext cx="187552" cy="184666"/>
          </a:xfrm>
        </p:spPr>
        <p:txBody>
          <a:bodyPr wrap="none" lIns="0" tIns="0" rIns="0" bIns="0">
            <a:spAutoFit/>
          </a:bodyPr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8FE22B8-64FB-4C43-8E01-EBA2C4F3B5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7A71AD-3FA7-4AFE-AE96-DCC546AFF74C}"/>
              </a:ext>
            </a:extLst>
          </p:cNvPr>
          <p:cNvSpPr/>
          <p:nvPr userDrawn="1"/>
        </p:nvSpPr>
        <p:spPr>
          <a:xfrm>
            <a:off x="0" y="6553200"/>
            <a:ext cx="11071225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rr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91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FA60A72-3926-41A6-976E-3C3F61AA849E}"/>
              </a:ext>
            </a:extLst>
          </p:cNvPr>
          <p:cNvSpPr/>
          <p:nvPr userDrawn="1"/>
        </p:nvSpPr>
        <p:spPr>
          <a:xfrm>
            <a:off x="11449052" y="6311903"/>
            <a:ext cx="438150" cy="546097"/>
          </a:xfrm>
          <a:prstGeom prst="rect">
            <a:avLst/>
          </a:prstGeom>
          <a:solidFill>
            <a:srgbClr val="002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rrol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071" y="453902"/>
            <a:ext cx="10052729" cy="498598"/>
          </a:xfr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74351" y="6492618"/>
            <a:ext cx="187552" cy="184666"/>
          </a:xfrm>
        </p:spPr>
        <p:txBody>
          <a:bodyPr wrap="none" lIns="0" tIns="0" rIns="0" bIns="0">
            <a:spAutoFit/>
          </a:bodyPr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8FE22B8-64FB-4C43-8E01-EBA2C4F3B5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82E11E-23DF-4BE2-9DFC-7EFFD95F0FC3}"/>
              </a:ext>
            </a:extLst>
          </p:cNvPr>
          <p:cNvSpPr/>
          <p:nvPr userDrawn="1"/>
        </p:nvSpPr>
        <p:spPr>
          <a:xfrm>
            <a:off x="232228" y="0"/>
            <a:ext cx="373743" cy="952500"/>
          </a:xfrm>
          <a:prstGeom prst="rect">
            <a:avLst/>
          </a:prstGeom>
          <a:solidFill>
            <a:srgbClr val="0A5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rrol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7A71AD-3FA7-4AFE-AE96-DCC546AFF74C}"/>
              </a:ext>
            </a:extLst>
          </p:cNvPr>
          <p:cNvSpPr/>
          <p:nvPr userDrawn="1"/>
        </p:nvSpPr>
        <p:spPr>
          <a:xfrm>
            <a:off x="0" y="6553200"/>
            <a:ext cx="11071225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rrol" pitchFamily="2" charset="0"/>
            </a:endParaRPr>
          </a:p>
        </p:txBody>
      </p:sp>
      <p:pic>
        <p:nvPicPr>
          <p:cNvPr id="3" name="Picture 2" descr="IEDC Logo - CALED">
            <a:extLst>
              <a:ext uri="{FF2B5EF4-FFF2-40B4-BE49-F238E27FC236}">
                <a16:creationId xmlns:a16="http://schemas.microsoft.com/office/drawing/2014/main" id="{944688C7-E613-DB48-2AE9-A89448E6A7B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7"/>
          <a:stretch/>
        </p:blipFill>
        <p:spPr bwMode="auto">
          <a:xfrm>
            <a:off x="11083382" y="140494"/>
            <a:ext cx="689518" cy="67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4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A60A72-3926-41A6-976E-3C3F61AA849E}"/>
              </a:ext>
            </a:extLst>
          </p:cNvPr>
          <p:cNvSpPr/>
          <p:nvPr userDrawn="1"/>
        </p:nvSpPr>
        <p:spPr>
          <a:xfrm>
            <a:off x="11449052" y="6311903"/>
            <a:ext cx="438150" cy="546097"/>
          </a:xfrm>
          <a:prstGeom prst="rect">
            <a:avLst/>
          </a:prstGeom>
          <a:solidFill>
            <a:srgbClr val="002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rrol" pitchFamily="2" charset="0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74351" y="6492618"/>
            <a:ext cx="187552" cy="184666"/>
          </a:xfrm>
        </p:spPr>
        <p:txBody>
          <a:bodyPr wrap="none" lIns="0" tIns="0" rIns="0" bIns="0">
            <a:spAutoFit/>
          </a:bodyPr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8FE22B8-64FB-4C43-8E01-EBA2C4F3B5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7A71AD-3FA7-4AFE-AE96-DCC546AFF74C}"/>
              </a:ext>
            </a:extLst>
          </p:cNvPr>
          <p:cNvSpPr/>
          <p:nvPr userDrawn="1"/>
        </p:nvSpPr>
        <p:spPr>
          <a:xfrm>
            <a:off x="0" y="6553200"/>
            <a:ext cx="11071225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rr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26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FA60A72-3926-41A6-976E-3C3F61AA849E}"/>
              </a:ext>
            </a:extLst>
          </p:cNvPr>
          <p:cNvSpPr/>
          <p:nvPr userDrawn="1"/>
        </p:nvSpPr>
        <p:spPr>
          <a:xfrm>
            <a:off x="11449052" y="6311903"/>
            <a:ext cx="438150" cy="546097"/>
          </a:xfrm>
          <a:prstGeom prst="rect">
            <a:avLst/>
          </a:prstGeom>
          <a:solidFill>
            <a:srgbClr val="002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rrol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071" y="453902"/>
            <a:ext cx="10052729" cy="498598"/>
          </a:xfr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74351" y="6492618"/>
            <a:ext cx="187552" cy="184666"/>
          </a:xfrm>
        </p:spPr>
        <p:txBody>
          <a:bodyPr wrap="none" lIns="0" tIns="0" rIns="0" bIns="0">
            <a:spAutoFit/>
          </a:bodyPr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8FE22B8-64FB-4C43-8E01-EBA2C4F3B5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82E11E-23DF-4BE2-9DFC-7EFFD95F0FC3}"/>
              </a:ext>
            </a:extLst>
          </p:cNvPr>
          <p:cNvSpPr/>
          <p:nvPr userDrawn="1"/>
        </p:nvSpPr>
        <p:spPr>
          <a:xfrm>
            <a:off x="232228" y="0"/>
            <a:ext cx="373743" cy="952500"/>
          </a:xfrm>
          <a:prstGeom prst="rect">
            <a:avLst/>
          </a:prstGeom>
          <a:solidFill>
            <a:srgbClr val="0A5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rrol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7A71AD-3FA7-4AFE-AE96-DCC546AFF74C}"/>
              </a:ext>
            </a:extLst>
          </p:cNvPr>
          <p:cNvSpPr/>
          <p:nvPr userDrawn="1"/>
        </p:nvSpPr>
        <p:spPr>
          <a:xfrm>
            <a:off x="0" y="6553200"/>
            <a:ext cx="11071225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rrol" pitchFamily="2" charset="0"/>
            </a:endParaRPr>
          </a:p>
        </p:txBody>
      </p:sp>
      <p:pic>
        <p:nvPicPr>
          <p:cNvPr id="3" name="Picture 2" descr="IEDC Logo - CALED">
            <a:extLst>
              <a:ext uri="{FF2B5EF4-FFF2-40B4-BE49-F238E27FC236}">
                <a16:creationId xmlns:a16="http://schemas.microsoft.com/office/drawing/2014/main" id="{944688C7-E613-DB48-2AE9-A89448E6A7B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7"/>
          <a:stretch/>
        </p:blipFill>
        <p:spPr bwMode="auto">
          <a:xfrm>
            <a:off x="11083382" y="140494"/>
            <a:ext cx="689518" cy="67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58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7B6BF7A-8046-9004-AC99-CE1A32D449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255538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19" imgH="319" progId="TCLayout.ActiveDocument.1">
                  <p:embed/>
                </p:oleObj>
              </mc:Choice>
              <mc:Fallback>
                <p:oleObj name="think-cell Slide" r:id="rId5" imgW="319" imgH="31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E22B8-64FB-4C43-8E01-EBA2C4F3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8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64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orient="horz" pos="4056">
          <p15:clr>
            <a:srgbClr val="F26B43"/>
          </p15:clr>
        </p15:guide>
        <p15:guide id="6" pos="741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4FB6CF4-DCE8-39D9-CBF8-C63E856584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226974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19" imgH="319" progId="TCLayout.ActiveDocument.1">
                  <p:embed/>
                </p:oleObj>
              </mc:Choice>
              <mc:Fallback>
                <p:oleObj name="think-cell Slide" r:id="rId5" imgW="319" imgH="31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E22B8-64FB-4C43-8E01-EBA2C4F3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6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64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orient="horz" pos="4056">
          <p15:clr>
            <a:srgbClr val="F26B43"/>
          </p15:clr>
        </p15:guide>
        <p15:guide id="6" pos="741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E22B8-64FB-4C43-8E01-EBA2C4F3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8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64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orient="horz" pos="4056">
          <p15:clr>
            <a:srgbClr val="F26B43"/>
          </p15:clr>
        </p15:guide>
        <p15:guide id="6" pos="74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tilghman@iedconline.or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1" b="8221"/>
          <a:stretch/>
        </p:blipFill>
        <p:spPr>
          <a:xfrm>
            <a:off x="5626099" y="0"/>
            <a:ext cx="656590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16AA46-7B0C-4456-882C-0BCA0B30DA67}"/>
              </a:ext>
            </a:extLst>
          </p:cNvPr>
          <p:cNvSpPr>
            <a:spLocks/>
          </p:cNvSpPr>
          <p:nvPr/>
        </p:nvSpPr>
        <p:spPr>
          <a:xfrm>
            <a:off x="-3" y="0"/>
            <a:ext cx="5976594" cy="6858000"/>
          </a:xfrm>
          <a:prstGeom prst="rect">
            <a:avLst/>
          </a:prstGeom>
          <a:solidFill>
            <a:srgbClr val="002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 flipV="1">
            <a:off x="0" y="3822940"/>
            <a:ext cx="2245389" cy="3035060"/>
            <a:chOff x="-1" y="-57992"/>
            <a:chExt cx="3494383" cy="4723307"/>
          </a:xfrm>
        </p:grpSpPr>
        <p:sp>
          <p:nvSpPr>
            <p:cNvPr id="22" name="Freeform: Shape 27">
              <a:extLst>
                <a:ext uri="{FF2B5EF4-FFF2-40B4-BE49-F238E27FC236}">
                  <a16:creationId xmlns:a16="http://schemas.microsoft.com/office/drawing/2014/main" id="{7382DBF1-AC3E-43C2-A87F-CD2D9909F91A}"/>
                </a:ext>
              </a:extLst>
            </p:cNvPr>
            <p:cNvSpPr/>
            <p:nvPr/>
          </p:nvSpPr>
          <p:spPr>
            <a:xfrm>
              <a:off x="-1" y="-57992"/>
              <a:ext cx="3494383" cy="4143481"/>
            </a:xfrm>
            <a:custGeom>
              <a:avLst/>
              <a:gdLst>
                <a:gd name="connsiteX0" fmla="*/ 0 w 3494383"/>
                <a:gd name="connsiteY0" fmla="*/ 0 h 4143481"/>
                <a:gd name="connsiteX1" fmla="*/ 2686230 w 3494383"/>
                <a:gd name="connsiteY1" fmla="*/ 0 h 4143481"/>
                <a:gd name="connsiteX2" fmla="*/ 2801439 w 3494383"/>
                <a:gd name="connsiteY2" fmla="*/ 104709 h 4143481"/>
                <a:gd name="connsiteX3" fmla="*/ 3494383 w 3494383"/>
                <a:gd name="connsiteY3" fmla="*/ 1777623 h 4143481"/>
                <a:gd name="connsiteX4" fmla="*/ 1128525 w 3494383"/>
                <a:gd name="connsiteY4" fmla="*/ 4143481 h 4143481"/>
                <a:gd name="connsiteX5" fmla="*/ 817 w 3494383"/>
                <a:gd name="connsiteY5" fmla="*/ 3857935 h 4143481"/>
                <a:gd name="connsiteX6" fmla="*/ 0 w 3494383"/>
                <a:gd name="connsiteY6" fmla="*/ 3857439 h 414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4383" h="4143481">
                  <a:moveTo>
                    <a:pt x="0" y="0"/>
                  </a:moveTo>
                  <a:lnTo>
                    <a:pt x="2686230" y="0"/>
                  </a:lnTo>
                  <a:lnTo>
                    <a:pt x="2801439" y="104709"/>
                  </a:lnTo>
                  <a:cubicBezTo>
                    <a:pt x="3229575" y="532845"/>
                    <a:pt x="3494383" y="1124310"/>
                    <a:pt x="3494383" y="1777623"/>
                  </a:cubicBezTo>
                  <a:cubicBezTo>
                    <a:pt x="3494383" y="3084250"/>
                    <a:pt x="2435152" y="4143481"/>
                    <a:pt x="1128525" y="4143481"/>
                  </a:cubicBezTo>
                  <a:cubicBezTo>
                    <a:pt x="720204" y="4143481"/>
                    <a:pt x="336043" y="4040041"/>
                    <a:pt x="817" y="3857935"/>
                  </a:cubicBezTo>
                  <a:lnTo>
                    <a:pt x="0" y="3857439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02ECB9D-1EE6-4CF9-A64B-30E405E857BF}"/>
                </a:ext>
              </a:extLst>
            </p:cNvPr>
            <p:cNvSpPr/>
            <p:nvPr/>
          </p:nvSpPr>
          <p:spPr>
            <a:xfrm>
              <a:off x="665799" y="3238643"/>
              <a:ext cx="1426672" cy="142667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52" name="Title 1"/>
          <p:cNvSpPr txBox="1">
            <a:spLocks/>
          </p:cNvSpPr>
          <p:nvPr/>
        </p:nvSpPr>
        <p:spPr>
          <a:xfrm flipH="1">
            <a:off x="444499" y="2059004"/>
            <a:ext cx="5143500" cy="2277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Talking Points: EDA Reauthorization (S.3891)/</a:t>
            </a:r>
            <a:r>
              <a:rPr lang="en-US" sz="2400" b="1" dirty="0" err="1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S.Admt</a:t>
            </a:r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. 3103 to the Senate-passed National Defense Authorization Act (NDAA) in Fiscal Year 2025 (FY25)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65" name="Right Triangle 64"/>
          <p:cNvSpPr>
            <a:spLocks/>
          </p:cNvSpPr>
          <p:nvPr/>
        </p:nvSpPr>
        <p:spPr>
          <a:xfrm>
            <a:off x="-3" y="5609377"/>
            <a:ext cx="5976594" cy="1248623"/>
          </a:xfrm>
          <a:prstGeom prst="rtTriangle">
            <a:avLst/>
          </a:prstGeom>
          <a:solidFill>
            <a:srgbClr val="0A567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8D461C26-F7A3-4A3E-730B-52AC3A5C7FF3}"/>
              </a:ext>
            </a:extLst>
          </p:cNvPr>
          <p:cNvSpPr>
            <a:spLocks/>
          </p:cNvSpPr>
          <p:nvPr/>
        </p:nvSpPr>
        <p:spPr>
          <a:xfrm flipH="1" flipV="1">
            <a:off x="-3" y="0"/>
            <a:ext cx="5976594" cy="1248623"/>
          </a:xfrm>
          <a:prstGeom prst="rtTriangle">
            <a:avLst/>
          </a:prstGeom>
          <a:solidFill>
            <a:srgbClr val="0A567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4" descr="IEDC Logo - CALED">
            <a:extLst>
              <a:ext uri="{FF2B5EF4-FFF2-40B4-BE49-F238E27FC236}">
                <a16:creationId xmlns:a16="http://schemas.microsoft.com/office/drawing/2014/main" id="{236436AC-C691-4F2D-098C-1384607A1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9" y="1092200"/>
            <a:ext cx="2655888" cy="75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947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Top Corners Rounded 3">
            <a:extLst>
              <a:ext uri="{FF2B5EF4-FFF2-40B4-BE49-F238E27FC236}">
                <a16:creationId xmlns:a16="http://schemas.microsoft.com/office/drawing/2014/main" id="{C109F2A5-AC04-A6AD-17EC-14B09B6DF38D}"/>
              </a:ext>
            </a:extLst>
          </p:cNvPr>
          <p:cNvSpPr/>
          <p:nvPr/>
        </p:nvSpPr>
        <p:spPr>
          <a:xfrm>
            <a:off x="219074" y="1557517"/>
            <a:ext cx="7324725" cy="5161042"/>
          </a:xfrm>
          <a:prstGeom prst="round2SameRect">
            <a:avLst>
              <a:gd name="adj1" fmla="val 3777"/>
              <a:gd name="adj2" fmla="val 0"/>
            </a:avLst>
          </a:prstGeom>
          <a:solidFill>
            <a:srgbClr val="D2D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997FF7-0151-1629-08BB-6D6D10971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70" y="453902"/>
            <a:ext cx="10052729" cy="997196"/>
          </a:xfrm>
        </p:spPr>
        <p:txBody>
          <a:bodyPr/>
          <a:lstStyle/>
          <a:p>
            <a:r>
              <a:rPr lang="en-US" dirty="0"/>
              <a:t>Economic Development Reauthorization </a:t>
            </a:r>
            <a:br>
              <a:rPr lang="en-US" dirty="0"/>
            </a:br>
            <a:r>
              <a:rPr lang="en-US" dirty="0"/>
              <a:t>Act of 2024 (S.3891)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E22B8-64FB-4C43-8E01-EBA2C4F3B5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83B286-68D0-7A21-47A4-8BA3FF68AB29}"/>
              </a:ext>
            </a:extLst>
          </p:cNvPr>
          <p:cNvSpPr/>
          <p:nvPr/>
        </p:nvSpPr>
        <p:spPr>
          <a:xfrm>
            <a:off x="793070" y="83979"/>
            <a:ext cx="333029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A567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LEGISLATIVE SUMMARY:</a:t>
            </a:r>
          </a:p>
        </p:txBody>
      </p:sp>
      <p:sp>
        <p:nvSpPr>
          <p:cNvPr id="11" name="Google Shape;662;p74">
            <a:extLst>
              <a:ext uri="{FF2B5EF4-FFF2-40B4-BE49-F238E27FC236}">
                <a16:creationId xmlns:a16="http://schemas.microsoft.com/office/drawing/2014/main" id="{574496D1-9475-BCD0-4B63-CA070EF95171}"/>
              </a:ext>
            </a:extLst>
          </p:cNvPr>
          <p:cNvSpPr txBox="1">
            <a:spLocks/>
          </p:cNvSpPr>
          <p:nvPr/>
        </p:nvSpPr>
        <p:spPr>
          <a:xfrm>
            <a:off x="7935987" y="1819325"/>
            <a:ext cx="3835247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lvl="0">
              <a:defRPr sz="1600">
                <a:latin typeface="Segoe UI" panose="020B0502040204020203" pitchFamily="34" charset="0"/>
                <a:ea typeface="Barlow Semi Condensed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rPr>
              <a:t>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rPr>
              <a:t>Economic Development Reauthorization Act of 2024 (S.3891)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rPr>
              <a:t> would authorize a total of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rPr>
              <a:t>$3 billion USD of funding from FY25-FY29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rPr>
              <a:t>and update the programs of the U.S. Department of Commerce Economic Development Administration (EDA), under the Public Works and Economic Development Act of 1965, for the first time since 2004.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rPr>
              <a:t>The measure was introduced on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rPr>
              <a:t>March 7, 2024,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rPr>
              <a:t>and sponsored by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rPr>
              <a:t>Senate Environment and Public Works (EPW) Chair Tom Carper (D-DE)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rPr>
              <a:t>and co-sponsored by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rPr>
              <a:t>ranking member Shelley Moore Capito (R-WV), Transportation and Infrastructure Subcommittee Chair Mark Kelly (D-AZ) and ranking member Kevin Cramer (R-ND).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rPr>
              <a:t>On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rPr>
              <a:t>March 12, 2024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rPr>
              <a:t>, the EPW advanced the measure by voice vote out of committee.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sym typeface="Barlow Semi Condensed"/>
              </a:rPr>
              <a:t>On </a:t>
            </a:r>
            <a:r>
              <a:rPr lang="en-US" sz="1200" b="1" dirty="0">
                <a:solidFill>
                  <a:prstClr val="black"/>
                </a:solidFill>
                <a:sym typeface="Barlow Semi Condensed"/>
              </a:rPr>
              <a:t>July 24, 2024</a:t>
            </a:r>
            <a:r>
              <a:rPr lang="en-US" sz="1200" dirty="0">
                <a:solidFill>
                  <a:prstClr val="black"/>
                </a:solidFill>
                <a:sym typeface="Barlow Semi Condensed"/>
              </a:rPr>
              <a:t>, Chair Tom Carper filed </a:t>
            </a:r>
            <a:r>
              <a:rPr lang="en-US" sz="1200" dirty="0" err="1">
                <a:solidFill>
                  <a:prstClr val="black"/>
                </a:solidFill>
                <a:sym typeface="Barlow Semi Condensed"/>
              </a:rPr>
              <a:t>S.Admt</a:t>
            </a:r>
            <a:r>
              <a:rPr lang="en-US" sz="1200" dirty="0">
                <a:solidFill>
                  <a:prstClr val="black"/>
                </a:solidFill>
                <a:sym typeface="Barlow Semi Condensed"/>
              </a:rPr>
              <a:t> 3103 to the Senate passed NDAA as a vehicle to enact S.3891. The amendment will be considered in the Senate and House Conference (negotiations) on NDAA.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Barlow Semi Condensed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F06F474-0A45-D8D2-F395-463F4A15510D}"/>
              </a:ext>
            </a:extLst>
          </p:cNvPr>
          <p:cNvGraphicFramePr>
            <a:graphicFrameLocks noGrp="1"/>
          </p:cNvGraphicFramePr>
          <p:nvPr/>
        </p:nvGraphicFramePr>
        <p:xfrm>
          <a:off x="423860" y="1819325"/>
          <a:ext cx="6915153" cy="4366416"/>
        </p:xfrm>
        <a:graphic>
          <a:graphicData uri="http://schemas.openxmlformats.org/drawingml/2006/table">
            <a:tbl>
              <a:tblPr/>
              <a:tblGrid>
                <a:gridCol w="1181751">
                  <a:extLst>
                    <a:ext uri="{9D8B030D-6E8A-4147-A177-3AD203B41FA5}">
                      <a16:colId xmlns:a16="http://schemas.microsoft.com/office/drawing/2014/main" val="910451592"/>
                    </a:ext>
                  </a:extLst>
                </a:gridCol>
                <a:gridCol w="955567">
                  <a:extLst>
                    <a:ext uri="{9D8B030D-6E8A-4147-A177-3AD203B41FA5}">
                      <a16:colId xmlns:a16="http://schemas.microsoft.com/office/drawing/2014/main" val="231020382"/>
                    </a:ext>
                  </a:extLst>
                </a:gridCol>
                <a:gridCol w="955567">
                  <a:extLst>
                    <a:ext uri="{9D8B030D-6E8A-4147-A177-3AD203B41FA5}">
                      <a16:colId xmlns:a16="http://schemas.microsoft.com/office/drawing/2014/main" val="1331075638"/>
                    </a:ext>
                  </a:extLst>
                </a:gridCol>
                <a:gridCol w="955567">
                  <a:extLst>
                    <a:ext uri="{9D8B030D-6E8A-4147-A177-3AD203B41FA5}">
                      <a16:colId xmlns:a16="http://schemas.microsoft.com/office/drawing/2014/main" val="2388675919"/>
                    </a:ext>
                  </a:extLst>
                </a:gridCol>
                <a:gridCol w="955567">
                  <a:extLst>
                    <a:ext uri="{9D8B030D-6E8A-4147-A177-3AD203B41FA5}">
                      <a16:colId xmlns:a16="http://schemas.microsoft.com/office/drawing/2014/main" val="2170701777"/>
                    </a:ext>
                  </a:extLst>
                </a:gridCol>
                <a:gridCol w="955567">
                  <a:extLst>
                    <a:ext uri="{9D8B030D-6E8A-4147-A177-3AD203B41FA5}">
                      <a16:colId xmlns:a16="http://schemas.microsoft.com/office/drawing/2014/main" val="2792530297"/>
                    </a:ext>
                  </a:extLst>
                </a:gridCol>
                <a:gridCol w="955567">
                  <a:extLst>
                    <a:ext uri="{9D8B030D-6E8A-4147-A177-3AD203B41FA5}">
                      <a16:colId xmlns:a16="http://schemas.microsoft.com/office/drawing/2014/main" val="3841727689"/>
                    </a:ext>
                  </a:extLst>
                </a:gridCol>
              </a:tblGrid>
              <a:tr h="363868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Authorized Line Items</a:t>
                      </a:r>
                      <a:endParaRPr lang="en-US" sz="1000" b="1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5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 2025</a:t>
                      </a:r>
                      <a:endParaRPr lang="en-US" sz="1000" b="1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4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 2026</a:t>
                      </a:r>
                      <a:endParaRPr lang="en-US" sz="1000" b="1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5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 2027</a:t>
                      </a:r>
                      <a:endParaRPr lang="en-US" sz="1000" b="1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4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 2028</a:t>
                      </a:r>
                      <a:endParaRPr lang="en-US" sz="1000" b="1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5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 2029</a:t>
                      </a:r>
                      <a:endParaRPr lang="en-US" sz="1000" b="1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4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5-Year Total</a:t>
                      </a:r>
                      <a:endParaRPr lang="en-US" sz="1000" b="1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54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459426"/>
                  </a:ext>
                </a:extLst>
              </a:tr>
              <a:tr h="363868">
                <a:tc>
                  <a:txBody>
                    <a:bodyPr/>
                    <a:lstStyle/>
                    <a:p>
                      <a:r>
                        <a:rPr lang="en-US" sz="10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(a) Public Works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170,000,000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195,000,000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220,000,000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245,000,000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270,000,000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1,100,000,000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227021"/>
                  </a:ext>
                </a:extLst>
              </a:tr>
              <a:tr h="363868">
                <a:tc>
                  <a:txBody>
                    <a:bodyPr/>
                    <a:lstStyle/>
                    <a:p>
                      <a:r>
                        <a:rPr lang="en-US" sz="10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(b) Planning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110,000,000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120,000,000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130,000,000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550,000,000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329034"/>
                  </a:ext>
                </a:extLst>
              </a:tr>
              <a:tr h="363868">
                <a:tc>
                  <a:txBody>
                    <a:bodyPr/>
                    <a:lstStyle/>
                    <a:p>
                      <a:r>
                        <a:rPr lang="en-US" sz="10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(c) Train., Res., TA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175,000,000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188428"/>
                  </a:ext>
                </a:extLst>
              </a:tr>
              <a:tr h="363868">
                <a:tc>
                  <a:txBody>
                    <a:bodyPr/>
                    <a:lstStyle/>
                    <a:p>
                      <a:r>
                        <a:rPr lang="en-US" sz="1000" b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(d) Econ. Adjust.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65,000,000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75,000,000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85,000,000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95,000,000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105,000,000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425,000,000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453675"/>
                  </a:ext>
                </a:extLst>
              </a:tr>
              <a:tr h="363868">
                <a:tc>
                  <a:txBody>
                    <a:bodyPr/>
                    <a:lstStyle/>
                    <a:p>
                      <a:r>
                        <a:rPr lang="en-US" sz="10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(e) Asst. to Coal Comm.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75,000,000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75,000,000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75,000,000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75,000,000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75,000,000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375,000,000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936427"/>
                  </a:ext>
                </a:extLst>
              </a:tr>
              <a:tr h="363868">
                <a:tc>
                  <a:txBody>
                    <a:bodyPr/>
                    <a:lstStyle/>
                    <a:p>
                      <a:r>
                        <a:rPr lang="en-US" sz="1000" b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(fa) Nuclear Host Comm.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175,000,000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126573"/>
                  </a:ext>
                </a:extLst>
              </a:tr>
              <a:tr h="363868">
                <a:tc>
                  <a:txBody>
                    <a:bodyPr/>
                    <a:lstStyle/>
                    <a:p>
                      <a:r>
                        <a:rPr lang="en-US" sz="10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(fb) Other Nuclear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988295"/>
                  </a:ext>
                </a:extLst>
              </a:tr>
              <a:tr h="363868">
                <a:tc>
                  <a:txBody>
                    <a:bodyPr/>
                    <a:lstStyle/>
                    <a:p>
                      <a:r>
                        <a:rPr lang="en-US" sz="1000" b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(g) Renewal Energy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817595"/>
                  </a:ext>
                </a:extLst>
              </a:tr>
              <a:tr h="363868">
                <a:tc>
                  <a:txBody>
                    <a:bodyPr/>
                    <a:lstStyle/>
                    <a:p>
                      <a:r>
                        <a:rPr lang="en-US" sz="10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(h) Workforce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250,000,000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07169"/>
                  </a:ext>
                </a:extLst>
              </a:tr>
              <a:tr h="363868">
                <a:tc>
                  <a:txBody>
                    <a:bodyPr/>
                    <a:lstStyle/>
                    <a:p>
                      <a:r>
                        <a:rPr lang="en-US" sz="1000" b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(i) Crit. Supply Chain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100,000,000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2390"/>
                  </a:ext>
                </a:extLst>
              </a:tr>
              <a:tr h="363868">
                <a:tc>
                  <a:txBody>
                    <a:bodyPr/>
                    <a:lstStyle/>
                    <a:p>
                      <a:r>
                        <a:rPr lang="en-US" sz="10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(j) Liaisons</a:t>
                      </a:r>
                    </a:p>
                  </a:txBody>
                  <a:tcPr marL="59068" marR="59068" marT="29534" marB="295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5,000,000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5,000,000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5,000,000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5,000,000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5,000,000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25,000,000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548963"/>
                  </a:ext>
                </a:extLst>
              </a:tr>
            </a:tbl>
          </a:graphicData>
        </a:graphic>
      </p:graphicFrame>
      <p:sp>
        <p:nvSpPr>
          <p:cNvPr id="13" name="Rectangle 1">
            <a:extLst>
              <a:ext uri="{FF2B5EF4-FFF2-40B4-BE49-F238E27FC236}">
                <a16:creationId xmlns:a16="http://schemas.microsoft.com/office/drawing/2014/main" id="{BD68F427-DD19-1782-5D8D-6546753AD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013" y="297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691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997FF7-0151-1629-08BB-6D6D10971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70" y="453902"/>
            <a:ext cx="10052729" cy="498598"/>
          </a:xfrm>
        </p:spPr>
        <p:txBody>
          <a:bodyPr/>
          <a:lstStyle/>
          <a:p>
            <a:r>
              <a:rPr lang="en-US" dirty="0"/>
              <a:t>Talking Points: Key wins for IEDC members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E22B8-64FB-4C43-8E01-EBA2C4F3B5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FE897E3-3E41-3C4E-20B0-AE7D01B0BE02}"/>
              </a:ext>
            </a:extLst>
          </p:cNvPr>
          <p:cNvGrpSpPr/>
          <p:nvPr/>
        </p:nvGrpSpPr>
        <p:grpSpPr>
          <a:xfrm>
            <a:off x="479003" y="1676400"/>
            <a:ext cx="11233994" cy="2358916"/>
            <a:chOff x="479003" y="1676400"/>
            <a:chExt cx="11233994" cy="2358916"/>
          </a:xfrm>
        </p:grpSpPr>
        <p:sp>
          <p:nvSpPr>
            <p:cNvPr id="11" name="Google Shape;662;p74">
              <a:extLst>
                <a:ext uri="{FF2B5EF4-FFF2-40B4-BE49-F238E27FC236}">
                  <a16:creationId xmlns:a16="http://schemas.microsoft.com/office/drawing/2014/main" id="{574496D1-9475-BCD0-4B63-CA070EF95171}"/>
                </a:ext>
              </a:extLst>
            </p:cNvPr>
            <p:cNvSpPr txBox="1">
              <a:spLocks/>
            </p:cNvSpPr>
            <p:nvPr/>
          </p:nvSpPr>
          <p:spPr>
            <a:xfrm>
              <a:off x="479003" y="1819325"/>
              <a:ext cx="3480139" cy="2215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>
                <a:defRPr lang="en-US"/>
              </a:defPPr>
              <a:lvl1pPr lvl="0">
                <a:defRPr sz="1600">
                  <a:latin typeface="Segoe UI" panose="020B0502040204020203" pitchFamily="34" charset="0"/>
                  <a:ea typeface="Barlow Semi Condensed"/>
                  <a:cs typeface="Segoe UI" panose="020B0502040204020203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E548B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Provides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 overall authorization of $3 billion USD in funding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over the course of the five-year authorization period (FY25-FY29) for Partnership Planning; Public Works; Economic Adjustment Assistance; Training, Research, and Technical Assistance; Assistance to Coal Communities; and a variety of other EDA functions.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083AAD8-D5C0-5AC1-FF87-6A696D5912E6}"/>
                </a:ext>
              </a:extLst>
            </p:cNvPr>
            <p:cNvCxnSpPr>
              <a:cxnSpLocks/>
            </p:cNvCxnSpPr>
            <p:nvPr/>
          </p:nvCxnSpPr>
          <p:spPr>
            <a:xfrm>
              <a:off x="479003" y="1676400"/>
              <a:ext cx="3480139" cy="0"/>
            </a:xfrm>
            <a:prstGeom prst="line">
              <a:avLst/>
            </a:prstGeom>
            <a:ln w="38100" cap="rnd">
              <a:solidFill>
                <a:srgbClr val="1E548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Google Shape;662;p74">
              <a:extLst>
                <a:ext uri="{FF2B5EF4-FFF2-40B4-BE49-F238E27FC236}">
                  <a16:creationId xmlns:a16="http://schemas.microsoft.com/office/drawing/2014/main" id="{82FCDFA5-D47F-860F-F3E7-BFA0349FA3B5}"/>
                </a:ext>
              </a:extLst>
            </p:cNvPr>
            <p:cNvSpPr txBox="1">
              <a:spLocks/>
            </p:cNvSpPr>
            <p:nvPr/>
          </p:nvSpPr>
          <p:spPr>
            <a:xfrm>
              <a:off x="4355931" y="1819325"/>
              <a:ext cx="3480139" cy="1231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>
                <a:defRPr lang="en-US"/>
              </a:defPPr>
              <a:lvl1pPr lvl="0">
                <a:defRPr sz="1600">
                  <a:latin typeface="Segoe UI" panose="020B0502040204020203" pitchFamily="34" charset="0"/>
                  <a:ea typeface="Barlow Semi Condensed"/>
                  <a:cs typeface="Segoe UI" panose="020B0502040204020203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E548B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Revises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 cost sharing requirements, increasing the baseline percentage for EDA’s federal share to 60 percent and reducing the baseline requirement for local matching funds.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(Section 106)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2F5CBF1-8764-D548-0027-C824591F8B43}"/>
                </a:ext>
              </a:extLst>
            </p:cNvPr>
            <p:cNvCxnSpPr>
              <a:cxnSpLocks/>
            </p:cNvCxnSpPr>
            <p:nvPr/>
          </p:nvCxnSpPr>
          <p:spPr>
            <a:xfrm>
              <a:off x="4355931" y="1676400"/>
              <a:ext cx="3480139" cy="0"/>
            </a:xfrm>
            <a:prstGeom prst="line">
              <a:avLst/>
            </a:prstGeom>
            <a:ln w="38100" cap="rnd">
              <a:solidFill>
                <a:srgbClr val="1E548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Google Shape;662;p74">
              <a:extLst>
                <a:ext uri="{FF2B5EF4-FFF2-40B4-BE49-F238E27FC236}">
                  <a16:creationId xmlns:a16="http://schemas.microsoft.com/office/drawing/2014/main" id="{319B08FB-92C5-29C4-4813-E3BFA1EA44BF}"/>
                </a:ext>
              </a:extLst>
            </p:cNvPr>
            <p:cNvSpPr txBox="1">
              <a:spLocks/>
            </p:cNvSpPr>
            <p:nvPr/>
          </p:nvSpPr>
          <p:spPr>
            <a:xfrm>
              <a:off x="8232858" y="1819325"/>
              <a:ext cx="3480139" cy="1231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>
                <a:defRPr lang="en-US"/>
              </a:defPPr>
              <a:lvl1pPr lvl="0">
                <a:defRPr sz="1600">
                  <a:latin typeface="Segoe UI" panose="020B0502040204020203" pitchFamily="34" charset="0"/>
                  <a:ea typeface="Barlow Semi Condensed"/>
                  <a:cs typeface="Segoe UI" panose="020B0502040204020203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E548B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Includes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 carve outs for communities of less than 10,000 in population and disaster impacted areas to waive match requirements entirely.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(Section 106)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62EF0F-551E-451A-C79A-21CCFE66250B}"/>
                </a:ext>
              </a:extLst>
            </p:cNvPr>
            <p:cNvCxnSpPr>
              <a:cxnSpLocks/>
            </p:cNvCxnSpPr>
            <p:nvPr/>
          </p:nvCxnSpPr>
          <p:spPr>
            <a:xfrm>
              <a:off x="8232858" y="1676400"/>
              <a:ext cx="3480139" cy="0"/>
            </a:xfrm>
            <a:prstGeom prst="line">
              <a:avLst/>
            </a:prstGeom>
            <a:ln w="38100" cap="rnd">
              <a:solidFill>
                <a:srgbClr val="1E548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20C41F9-6E4E-B59B-6252-810E8FF9CB69}"/>
              </a:ext>
            </a:extLst>
          </p:cNvPr>
          <p:cNvGrpSpPr/>
          <p:nvPr/>
        </p:nvGrpSpPr>
        <p:grpSpPr>
          <a:xfrm>
            <a:off x="479003" y="4318000"/>
            <a:ext cx="11233994" cy="1374031"/>
            <a:chOff x="479003" y="3771900"/>
            <a:chExt cx="11233994" cy="1374031"/>
          </a:xfrm>
        </p:grpSpPr>
        <p:sp>
          <p:nvSpPr>
            <p:cNvPr id="21" name="Google Shape;662;p74">
              <a:extLst>
                <a:ext uri="{FF2B5EF4-FFF2-40B4-BE49-F238E27FC236}">
                  <a16:creationId xmlns:a16="http://schemas.microsoft.com/office/drawing/2014/main" id="{C1E7FCFD-5028-0BD7-E10E-C189CD15711F}"/>
                </a:ext>
              </a:extLst>
            </p:cNvPr>
            <p:cNvSpPr txBox="1">
              <a:spLocks/>
            </p:cNvSpPr>
            <p:nvPr/>
          </p:nvSpPr>
          <p:spPr>
            <a:xfrm>
              <a:off x="479003" y="3914825"/>
              <a:ext cx="3480139" cy="1231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>
                <a:defRPr lang="en-US"/>
              </a:defPPr>
              <a:lvl1pPr lvl="0">
                <a:defRPr sz="1600">
                  <a:latin typeface="Segoe UI" panose="020B0502040204020203" pitchFamily="34" charset="0"/>
                  <a:ea typeface="Barlow Semi Condensed"/>
                  <a:cs typeface="Segoe UI" panose="020B0502040204020203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E548B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Increases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 the authorized funding level for EDA Partnership Planning from $27 million USD to $90 million USD in FY25 (escalating to $130 million USD by FY29).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(Section 105)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F08E9A-942E-1875-28DC-7E23870040CF}"/>
                </a:ext>
              </a:extLst>
            </p:cNvPr>
            <p:cNvCxnSpPr>
              <a:cxnSpLocks/>
            </p:cNvCxnSpPr>
            <p:nvPr/>
          </p:nvCxnSpPr>
          <p:spPr>
            <a:xfrm>
              <a:off x="479003" y="3771900"/>
              <a:ext cx="3480139" cy="0"/>
            </a:xfrm>
            <a:prstGeom prst="line">
              <a:avLst/>
            </a:prstGeom>
            <a:ln w="38100" cap="rnd">
              <a:solidFill>
                <a:srgbClr val="1E548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Google Shape;662;p74">
              <a:extLst>
                <a:ext uri="{FF2B5EF4-FFF2-40B4-BE49-F238E27FC236}">
                  <a16:creationId xmlns:a16="http://schemas.microsoft.com/office/drawing/2014/main" id="{7220DCA4-4537-330F-59F6-7AAFFB9ACB1B}"/>
                </a:ext>
              </a:extLst>
            </p:cNvPr>
            <p:cNvSpPr txBox="1">
              <a:spLocks/>
            </p:cNvSpPr>
            <p:nvPr/>
          </p:nvSpPr>
          <p:spPr>
            <a:xfrm>
              <a:off x="4355931" y="3914825"/>
              <a:ext cx="3480139" cy="984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>
                <a:defRPr lang="en-US"/>
              </a:defPPr>
              <a:lvl1pPr lvl="0">
                <a:defRPr sz="1600">
                  <a:latin typeface="Segoe UI" panose="020B0502040204020203" pitchFamily="34" charset="0"/>
                  <a:ea typeface="Barlow Semi Condensed"/>
                  <a:cs typeface="Segoe UI" panose="020B0502040204020203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E548B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Gives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 EDA the ability to increase the federal share for Partnership Planning Grants up to 100% (no local match).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(Section 106)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838B654-341A-6969-D2DC-8F0362A62E91}"/>
                </a:ext>
              </a:extLst>
            </p:cNvPr>
            <p:cNvCxnSpPr>
              <a:cxnSpLocks/>
            </p:cNvCxnSpPr>
            <p:nvPr/>
          </p:nvCxnSpPr>
          <p:spPr>
            <a:xfrm>
              <a:off x="4355931" y="3771900"/>
              <a:ext cx="3480139" cy="0"/>
            </a:xfrm>
            <a:prstGeom prst="line">
              <a:avLst/>
            </a:prstGeom>
            <a:ln w="38100" cap="rnd">
              <a:solidFill>
                <a:srgbClr val="1E548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Google Shape;662;p74">
              <a:extLst>
                <a:ext uri="{FF2B5EF4-FFF2-40B4-BE49-F238E27FC236}">
                  <a16:creationId xmlns:a16="http://schemas.microsoft.com/office/drawing/2014/main" id="{AFFD5ACC-EEEA-48AB-92E1-12F77E705BE5}"/>
                </a:ext>
              </a:extLst>
            </p:cNvPr>
            <p:cNvSpPr txBox="1">
              <a:spLocks/>
            </p:cNvSpPr>
            <p:nvPr/>
          </p:nvSpPr>
          <p:spPr>
            <a:xfrm>
              <a:off x="8232858" y="3914825"/>
              <a:ext cx="3480139" cy="984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>
                <a:defRPr lang="en-US"/>
              </a:defPPr>
              <a:lvl1pPr lvl="0">
                <a:defRPr sz="1600">
                  <a:latin typeface="Segoe UI" panose="020B0502040204020203" pitchFamily="34" charset="0"/>
                  <a:ea typeface="Barlow Semi Condensed"/>
                  <a:cs typeface="Segoe UI" panose="020B0502040204020203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E548B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Authorizes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 EDA planning grants to be utilized for predevelopment activities, capacity building, and administrative expenses.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(Section 105)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A86CB95-9A92-2C66-684B-C8D67FE1984A}"/>
                </a:ext>
              </a:extLst>
            </p:cNvPr>
            <p:cNvCxnSpPr>
              <a:cxnSpLocks/>
            </p:cNvCxnSpPr>
            <p:nvPr/>
          </p:nvCxnSpPr>
          <p:spPr>
            <a:xfrm>
              <a:off x="8232858" y="3771900"/>
              <a:ext cx="3480139" cy="0"/>
            </a:xfrm>
            <a:prstGeom prst="line">
              <a:avLst/>
            </a:prstGeom>
            <a:ln w="38100" cap="rnd">
              <a:solidFill>
                <a:srgbClr val="1E548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5241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997FF7-0151-1629-08BB-6D6D10971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70" y="453902"/>
            <a:ext cx="10052729" cy="498598"/>
          </a:xfrm>
        </p:spPr>
        <p:txBody>
          <a:bodyPr/>
          <a:lstStyle/>
          <a:p>
            <a:r>
              <a:rPr lang="en-US" dirty="0"/>
              <a:t>Talking Points: Key wins for IEDC members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E22B8-64FB-4C43-8E01-EBA2C4F3B5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B60E55E-C572-1C3B-6330-489A0914EF7F}"/>
              </a:ext>
            </a:extLst>
          </p:cNvPr>
          <p:cNvGrpSpPr/>
          <p:nvPr/>
        </p:nvGrpSpPr>
        <p:grpSpPr>
          <a:xfrm>
            <a:off x="479003" y="1676400"/>
            <a:ext cx="11233994" cy="1374031"/>
            <a:chOff x="479003" y="3771900"/>
            <a:chExt cx="11233994" cy="1374031"/>
          </a:xfrm>
        </p:grpSpPr>
        <p:sp>
          <p:nvSpPr>
            <p:cNvPr id="33" name="Google Shape;662;p74">
              <a:extLst>
                <a:ext uri="{FF2B5EF4-FFF2-40B4-BE49-F238E27FC236}">
                  <a16:creationId xmlns:a16="http://schemas.microsoft.com/office/drawing/2014/main" id="{C21AC614-B274-DE2C-9494-DBE386638255}"/>
                </a:ext>
              </a:extLst>
            </p:cNvPr>
            <p:cNvSpPr txBox="1">
              <a:spLocks/>
            </p:cNvSpPr>
            <p:nvPr/>
          </p:nvSpPr>
          <p:spPr>
            <a:xfrm>
              <a:off x="479003" y="3914825"/>
              <a:ext cx="3480139" cy="1231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>
                <a:defRPr lang="en-US"/>
              </a:defPPr>
              <a:lvl1pPr lvl="0">
                <a:defRPr sz="1600">
                  <a:latin typeface="Segoe UI" panose="020B0502040204020203" pitchFamily="34" charset="0"/>
                  <a:ea typeface="Barlow Semi Condensed"/>
                  <a:cs typeface="Segoe UI" panose="020B0502040204020203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E548B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Modernizes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 EDA’s authorities to award grants to public-private partnerships or consortia for high-speed broadband projects.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(Section 114)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532958E-F08F-B054-5E36-D6059F5B102C}"/>
                </a:ext>
              </a:extLst>
            </p:cNvPr>
            <p:cNvCxnSpPr>
              <a:cxnSpLocks/>
            </p:cNvCxnSpPr>
            <p:nvPr/>
          </p:nvCxnSpPr>
          <p:spPr>
            <a:xfrm>
              <a:off x="479003" y="3771900"/>
              <a:ext cx="3480139" cy="0"/>
            </a:xfrm>
            <a:prstGeom prst="line">
              <a:avLst/>
            </a:prstGeom>
            <a:ln w="38100" cap="rnd">
              <a:solidFill>
                <a:srgbClr val="1E548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Google Shape;662;p74">
              <a:extLst>
                <a:ext uri="{FF2B5EF4-FFF2-40B4-BE49-F238E27FC236}">
                  <a16:creationId xmlns:a16="http://schemas.microsoft.com/office/drawing/2014/main" id="{BC5353C2-44A3-8E27-68E2-5D5747B2E50B}"/>
                </a:ext>
              </a:extLst>
            </p:cNvPr>
            <p:cNvSpPr txBox="1">
              <a:spLocks/>
            </p:cNvSpPr>
            <p:nvPr/>
          </p:nvSpPr>
          <p:spPr>
            <a:xfrm>
              <a:off x="4355931" y="3914825"/>
              <a:ext cx="3480139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>
                <a:defRPr lang="en-US"/>
              </a:defPPr>
              <a:lvl1pPr lvl="0">
                <a:defRPr sz="1600">
                  <a:latin typeface="Segoe UI" panose="020B0502040204020203" pitchFamily="34" charset="0"/>
                  <a:ea typeface="Barlow Semi Condensed"/>
                  <a:cs typeface="Segoe UI" panose="020B0502040204020203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E548B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Establishes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 an Office of Disaster Recovery and Resilience within EDA.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(Section 119)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B87C71D-F00F-34B2-68E1-26B56BCA1D67}"/>
                </a:ext>
              </a:extLst>
            </p:cNvPr>
            <p:cNvCxnSpPr>
              <a:cxnSpLocks/>
            </p:cNvCxnSpPr>
            <p:nvPr/>
          </p:nvCxnSpPr>
          <p:spPr>
            <a:xfrm>
              <a:off x="4355931" y="3771900"/>
              <a:ext cx="3480139" cy="0"/>
            </a:xfrm>
            <a:prstGeom prst="line">
              <a:avLst/>
            </a:prstGeom>
            <a:ln w="38100" cap="rnd">
              <a:solidFill>
                <a:srgbClr val="1E548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Google Shape;662;p74">
              <a:extLst>
                <a:ext uri="{FF2B5EF4-FFF2-40B4-BE49-F238E27FC236}">
                  <a16:creationId xmlns:a16="http://schemas.microsoft.com/office/drawing/2014/main" id="{E18B7199-2E7F-BBF9-37C6-2E3BCFE2A89D}"/>
                </a:ext>
              </a:extLst>
            </p:cNvPr>
            <p:cNvSpPr txBox="1">
              <a:spLocks/>
            </p:cNvSpPr>
            <p:nvPr/>
          </p:nvSpPr>
          <p:spPr>
            <a:xfrm>
              <a:off x="8232858" y="3914825"/>
              <a:ext cx="3480139" cy="984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>
                <a:defRPr lang="en-US"/>
              </a:defPPr>
              <a:lvl1pPr lvl="0">
                <a:defRPr sz="1600">
                  <a:latin typeface="Segoe UI" panose="020B0502040204020203" pitchFamily="34" charset="0"/>
                  <a:ea typeface="Barlow Semi Condensed"/>
                  <a:cs typeface="Segoe UI" panose="020B0502040204020203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E548B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Authorizes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 EDA to make grants to support the development and expansion of workforce training programs.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(Section 112)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07B0866-CE32-ECAF-9067-A046B5B6E260}"/>
                </a:ext>
              </a:extLst>
            </p:cNvPr>
            <p:cNvCxnSpPr>
              <a:cxnSpLocks/>
            </p:cNvCxnSpPr>
            <p:nvPr/>
          </p:nvCxnSpPr>
          <p:spPr>
            <a:xfrm>
              <a:off x="8232858" y="3771900"/>
              <a:ext cx="3480139" cy="0"/>
            </a:xfrm>
            <a:prstGeom prst="line">
              <a:avLst/>
            </a:prstGeom>
            <a:ln w="38100" cap="rnd">
              <a:solidFill>
                <a:srgbClr val="1E548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1FE2BDB-FE9D-DE86-0C77-AC2356A38B8C}"/>
              </a:ext>
            </a:extLst>
          </p:cNvPr>
          <p:cNvGrpSpPr/>
          <p:nvPr/>
        </p:nvGrpSpPr>
        <p:grpSpPr>
          <a:xfrm>
            <a:off x="479003" y="3505200"/>
            <a:ext cx="7357067" cy="2112695"/>
            <a:chOff x="479003" y="3771900"/>
            <a:chExt cx="7357067" cy="2112695"/>
          </a:xfrm>
        </p:grpSpPr>
        <p:sp>
          <p:nvSpPr>
            <p:cNvPr id="6" name="Google Shape;662;p74">
              <a:extLst>
                <a:ext uri="{FF2B5EF4-FFF2-40B4-BE49-F238E27FC236}">
                  <a16:creationId xmlns:a16="http://schemas.microsoft.com/office/drawing/2014/main" id="{EF53D6CD-88E7-7AB8-8A2B-D0F2C4186BD8}"/>
                </a:ext>
              </a:extLst>
            </p:cNvPr>
            <p:cNvSpPr txBox="1">
              <a:spLocks/>
            </p:cNvSpPr>
            <p:nvPr/>
          </p:nvSpPr>
          <p:spPr>
            <a:xfrm>
              <a:off x="479003" y="3914825"/>
              <a:ext cx="3480139" cy="1969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>
                <a:defRPr lang="en-US"/>
              </a:defPPr>
              <a:lvl1pPr lvl="0">
                <a:defRPr sz="1600">
                  <a:latin typeface="Segoe UI" panose="020B0502040204020203" pitchFamily="34" charset="0"/>
                  <a:ea typeface="Barlow Semi Condensed"/>
                  <a:cs typeface="Segoe UI" panose="020B0502040204020203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E548B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Reauthorizes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E548B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and updates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certain provisions relating to Federal Regional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Commissions, as well as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E548B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creates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 two new Federal Regional Commissions: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Mid-Atlantic Regional Commission and the Southern New England Regional Commission.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(Sections 201, 211 and 212)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43227F2-29F1-841D-E076-0D23E929918F}"/>
                </a:ext>
              </a:extLst>
            </p:cNvPr>
            <p:cNvCxnSpPr>
              <a:cxnSpLocks/>
            </p:cNvCxnSpPr>
            <p:nvPr/>
          </p:nvCxnSpPr>
          <p:spPr>
            <a:xfrm>
              <a:off x="479003" y="3771900"/>
              <a:ext cx="3480139" cy="0"/>
            </a:xfrm>
            <a:prstGeom prst="line">
              <a:avLst/>
            </a:prstGeom>
            <a:ln w="38100" cap="rnd">
              <a:solidFill>
                <a:srgbClr val="1E548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Google Shape;662;p74">
              <a:extLst>
                <a:ext uri="{FF2B5EF4-FFF2-40B4-BE49-F238E27FC236}">
                  <a16:creationId xmlns:a16="http://schemas.microsoft.com/office/drawing/2014/main" id="{5FB257EF-D8BF-A521-5FD2-E1D25B106C17}"/>
                </a:ext>
              </a:extLst>
            </p:cNvPr>
            <p:cNvSpPr txBox="1">
              <a:spLocks/>
            </p:cNvSpPr>
            <p:nvPr/>
          </p:nvSpPr>
          <p:spPr>
            <a:xfrm>
              <a:off x="4355931" y="3914825"/>
              <a:ext cx="3480139" cy="984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>
                <a:defRPr lang="en-US"/>
              </a:defPPr>
              <a:lvl1pPr lvl="0">
                <a:defRPr sz="1600">
                  <a:latin typeface="Segoe UI" panose="020B0502040204020203" pitchFamily="34" charset="0"/>
                  <a:ea typeface="Barlow Semi Condensed"/>
                  <a:cs typeface="Segoe UI" panose="020B0502040204020203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E548B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Allows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 funding contributed by a Federal Regional Commission to be used as a source of non-federal match for projects.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Barlow Semi Condensed"/>
                </a:rPr>
                <a:t>(Section 205)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01E6114-7DA0-BA0C-47E0-2AF8B8556777}"/>
                </a:ext>
              </a:extLst>
            </p:cNvPr>
            <p:cNvCxnSpPr>
              <a:cxnSpLocks/>
            </p:cNvCxnSpPr>
            <p:nvPr/>
          </p:nvCxnSpPr>
          <p:spPr>
            <a:xfrm>
              <a:off x="4355931" y="3771900"/>
              <a:ext cx="3480139" cy="0"/>
            </a:xfrm>
            <a:prstGeom prst="line">
              <a:avLst/>
            </a:prstGeom>
            <a:ln w="38100" cap="rnd">
              <a:solidFill>
                <a:srgbClr val="1E548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757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997FF7-0151-1629-08BB-6D6D10971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70" y="453902"/>
            <a:ext cx="10052729" cy="498598"/>
          </a:xfrm>
        </p:spPr>
        <p:txBody>
          <a:bodyPr>
            <a:spAutoFit/>
          </a:bodyPr>
          <a:lstStyle/>
          <a:p>
            <a:r>
              <a:rPr lang="en-US" dirty="0"/>
              <a:t>Additional wins for IEDC members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E22B8-64FB-4C43-8E01-EBA2C4F3B5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3" name="Google Shape;662;p74">
            <a:extLst>
              <a:ext uri="{FF2B5EF4-FFF2-40B4-BE49-F238E27FC236}">
                <a16:creationId xmlns:a16="http://schemas.microsoft.com/office/drawing/2014/main" id="{C21AC614-B274-DE2C-9494-DBE386638255}"/>
              </a:ext>
            </a:extLst>
          </p:cNvPr>
          <p:cNvSpPr txBox="1">
            <a:spLocks/>
          </p:cNvSpPr>
          <p:nvPr/>
        </p:nvSpPr>
        <p:spPr>
          <a:xfrm>
            <a:off x="479003" y="3025825"/>
            <a:ext cx="348013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lvl="0">
              <a:defRPr sz="1600">
                <a:latin typeface="Segoe UI" panose="020B0502040204020203" pitchFamily="34" charset="0"/>
                <a:ea typeface="Barlow Semi Condensed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rPr>
              <a:t>Senators Michael Bennet (D-CO), Chuck Schumer (D-NY)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rPr>
              <a:t>and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rPr>
              <a:t> U.S. Representative Melanie Stansbury’s (D-NM-1)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rPr>
              <a:t>legislation to invest in Outdoor Recreation and boost rural economies.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rPr>
              <a:t>(Section 102)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532958E-F08F-B054-5E36-D6059F5B102C}"/>
              </a:ext>
            </a:extLst>
          </p:cNvPr>
          <p:cNvCxnSpPr>
            <a:cxnSpLocks/>
          </p:cNvCxnSpPr>
          <p:nvPr/>
        </p:nvCxnSpPr>
        <p:spPr>
          <a:xfrm>
            <a:off x="479003" y="2882900"/>
            <a:ext cx="3480139" cy="0"/>
          </a:xfrm>
          <a:prstGeom prst="line">
            <a:avLst/>
          </a:prstGeom>
          <a:ln w="38100" cap="rnd">
            <a:solidFill>
              <a:srgbClr val="1E548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oogle Shape;662;p74">
            <a:extLst>
              <a:ext uri="{FF2B5EF4-FFF2-40B4-BE49-F238E27FC236}">
                <a16:creationId xmlns:a16="http://schemas.microsoft.com/office/drawing/2014/main" id="{BC5353C2-44A3-8E27-68E2-5D5747B2E50B}"/>
              </a:ext>
            </a:extLst>
          </p:cNvPr>
          <p:cNvSpPr txBox="1">
            <a:spLocks/>
          </p:cNvSpPr>
          <p:nvPr/>
        </p:nvSpPr>
        <p:spPr>
          <a:xfrm>
            <a:off x="4355931" y="3025825"/>
            <a:ext cx="3480139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lvl="0">
              <a:defRPr sz="1600">
                <a:latin typeface="Segoe UI" panose="020B0502040204020203" pitchFamily="34" charset="0"/>
                <a:ea typeface="Barlow Semi Condensed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rPr>
              <a:t>Senators Mark Kelly (D-AZ), JD Vance (R-OH)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rPr>
              <a:t>and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rPr>
              <a:t> Tom Cotton’s (R-AR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rPr>
              <a:t>) bill which would accelerate development of shovel-ready sites needed to attract supply-chain manufactures from critical industries such as clean technology (e.g. solar panel and battery manufacturers).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rPr>
              <a:t>(Section 115)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B87C71D-F00F-34B2-68E1-26B56BCA1D67}"/>
              </a:ext>
            </a:extLst>
          </p:cNvPr>
          <p:cNvCxnSpPr>
            <a:cxnSpLocks/>
          </p:cNvCxnSpPr>
          <p:nvPr/>
        </p:nvCxnSpPr>
        <p:spPr>
          <a:xfrm>
            <a:off x="4355931" y="2882900"/>
            <a:ext cx="3480139" cy="0"/>
          </a:xfrm>
          <a:prstGeom prst="line">
            <a:avLst/>
          </a:prstGeom>
          <a:ln w="38100" cap="rnd">
            <a:solidFill>
              <a:srgbClr val="1E548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662;p74">
            <a:extLst>
              <a:ext uri="{FF2B5EF4-FFF2-40B4-BE49-F238E27FC236}">
                <a16:creationId xmlns:a16="http://schemas.microsoft.com/office/drawing/2014/main" id="{E18B7199-2E7F-BBF9-37C6-2E3BCFE2A89D}"/>
              </a:ext>
            </a:extLst>
          </p:cNvPr>
          <p:cNvSpPr txBox="1">
            <a:spLocks/>
          </p:cNvSpPr>
          <p:nvPr/>
        </p:nvSpPr>
        <p:spPr>
          <a:xfrm>
            <a:off x="8232858" y="3025825"/>
            <a:ext cx="3480139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lvl="0">
              <a:defRPr sz="1600">
                <a:latin typeface="Segoe UI" panose="020B0502040204020203" pitchFamily="34" charset="0"/>
                <a:ea typeface="Barlow Semi Condensed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rPr>
              <a:t>Senators Mark Kelly (D-AZ)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rPr>
              <a:t>Catherine Cortez Masto’s (D-NV)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rPr>
              <a:t>bill to improve access to economic development resources for rural and tribal communities.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rPr>
              <a:t>(Section 118)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07B0866-CE32-ECAF-9067-A046B5B6E260}"/>
              </a:ext>
            </a:extLst>
          </p:cNvPr>
          <p:cNvCxnSpPr>
            <a:cxnSpLocks/>
          </p:cNvCxnSpPr>
          <p:nvPr/>
        </p:nvCxnSpPr>
        <p:spPr>
          <a:xfrm>
            <a:off x="8232858" y="2882900"/>
            <a:ext cx="3480139" cy="0"/>
          </a:xfrm>
          <a:prstGeom prst="line">
            <a:avLst/>
          </a:prstGeom>
          <a:ln w="38100" cap="rnd">
            <a:solidFill>
              <a:srgbClr val="1E548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FBCDF20-91C1-2B82-BB76-87ED0223D6F9}"/>
              </a:ext>
            </a:extLst>
          </p:cNvPr>
          <p:cNvSpPr>
            <a:spLocks/>
          </p:cNvSpPr>
          <p:nvPr/>
        </p:nvSpPr>
        <p:spPr>
          <a:xfrm>
            <a:off x="793070" y="1074579"/>
            <a:ext cx="100527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A567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Inclusion of key provisions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A567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from the following economic development legislation:</a:t>
            </a:r>
          </a:p>
        </p:txBody>
      </p:sp>
      <p:sp>
        <p:nvSpPr>
          <p:cNvPr id="8" name="Google Shape;662;p74">
            <a:extLst>
              <a:ext uri="{FF2B5EF4-FFF2-40B4-BE49-F238E27FC236}">
                <a16:creationId xmlns:a16="http://schemas.microsoft.com/office/drawing/2014/main" id="{001BA29C-8443-0D4D-940A-22A95D3A23B4}"/>
              </a:ext>
            </a:extLst>
          </p:cNvPr>
          <p:cNvSpPr txBox="1">
            <a:spLocks/>
          </p:cNvSpPr>
          <p:nvPr/>
        </p:nvSpPr>
        <p:spPr>
          <a:xfrm>
            <a:off x="479003" y="2253615"/>
            <a:ext cx="348013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lvl="0">
              <a:defRPr sz="1600">
                <a:latin typeface="Segoe UI" panose="020B0502040204020203" pitchFamily="34" charset="0"/>
                <a:ea typeface="Barlow Semi Condensed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548B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rPr>
              <a:t>Rural Outdoor Investment Act (S.2604)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Barlow Semi Condensed"/>
            </a:endParaRPr>
          </a:p>
        </p:txBody>
      </p:sp>
      <p:sp>
        <p:nvSpPr>
          <p:cNvPr id="11" name="Google Shape;662;p74">
            <a:extLst>
              <a:ext uri="{FF2B5EF4-FFF2-40B4-BE49-F238E27FC236}">
                <a16:creationId xmlns:a16="http://schemas.microsoft.com/office/drawing/2014/main" id="{662B3326-0DC7-326E-A6DD-BF05719AF712}"/>
              </a:ext>
            </a:extLst>
          </p:cNvPr>
          <p:cNvSpPr txBox="1">
            <a:spLocks/>
          </p:cNvSpPr>
          <p:nvPr/>
        </p:nvSpPr>
        <p:spPr>
          <a:xfrm>
            <a:off x="4355931" y="2253615"/>
            <a:ext cx="348013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lvl="0">
              <a:defRPr sz="1600">
                <a:latin typeface="Segoe UI" panose="020B0502040204020203" pitchFamily="34" charset="0"/>
                <a:ea typeface="Barlow Semi Condensed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548B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rPr>
              <a:t>ONSHORE Manufacturing Act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548B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548B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rPr>
              <a:t>(S.44)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Barlow Semi Condensed"/>
            </a:endParaRPr>
          </a:p>
        </p:txBody>
      </p:sp>
      <p:sp>
        <p:nvSpPr>
          <p:cNvPr id="12" name="Google Shape;662;p74">
            <a:extLst>
              <a:ext uri="{FF2B5EF4-FFF2-40B4-BE49-F238E27FC236}">
                <a16:creationId xmlns:a16="http://schemas.microsoft.com/office/drawing/2014/main" id="{413348F4-75E7-56BC-2C33-0BA952414B90}"/>
              </a:ext>
            </a:extLst>
          </p:cNvPr>
          <p:cNvSpPr txBox="1">
            <a:spLocks/>
          </p:cNvSpPr>
          <p:nvPr/>
        </p:nvSpPr>
        <p:spPr>
          <a:xfrm>
            <a:off x="8232858" y="2253615"/>
            <a:ext cx="348013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lvl="0">
              <a:defRPr sz="1600">
                <a:latin typeface="Segoe UI" panose="020B0502040204020203" pitchFamily="34" charset="0"/>
                <a:ea typeface="Barlow Semi Condensed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548B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Barlow Semi Condensed"/>
              </a:rPr>
              <a:t>Invest in Our Communities Act (S.4077)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Barlow Semi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93424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>
            <a:extLst>
              <a:ext uri="{FF2B5EF4-FFF2-40B4-BE49-F238E27FC236}">
                <a16:creationId xmlns:a16="http://schemas.microsoft.com/office/drawing/2014/main" id="{1C7B5443-7C6C-AE76-3B3A-1C553D33EC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6" b="67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D3A47A96-0760-7888-5535-CBB2635F95E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A567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997FF7-0151-1629-08BB-6D6D10971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71" y="1931011"/>
            <a:ext cx="10052729" cy="49859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Penny </a:t>
            </a:r>
            <a:r>
              <a:rPr lang="en-US" b="1" dirty="0" err="1">
                <a:solidFill>
                  <a:schemeClr val="bg1"/>
                </a:solidFill>
              </a:rPr>
              <a:t>Tilghman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AD69B67-B66D-5A03-8C04-B482EB8E112E}"/>
              </a:ext>
            </a:extLst>
          </p:cNvPr>
          <p:cNvSpPr/>
          <p:nvPr/>
        </p:nvSpPr>
        <p:spPr>
          <a:xfrm>
            <a:off x="0" y="6553200"/>
            <a:ext cx="11071225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rol" pitchFamily="2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971" y="261782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Director, Government Affairs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International Economic Development Council (IEDC)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Cell: </a:t>
            </a: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202-276-5383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Email: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3"/>
              </a:rPr>
              <a:t>ptilghman@iedconline.org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98A47FA-7A5B-FE50-7487-4DE7FFCDE83B}"/>
              </a:ext>
            </a:extLst>
          </p:cNvPr>
          <p:cNvSpPr/>
          <p:nvPr/>
        </p:nvSpPr>
        <p:spPr>
          <a:xfrm>
            <a:off x="11449052" y="6311903"/>
            <a:ext cx="438150" cy="546097"/>
          </a:xfrm>
          <a:prstGeom prst="rect">
            <a:avLst/>
          </a:prstGeom>
          <a:solidFill>
            <a:srgbClr val="002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rol" pitchFamily="2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84771" y="6492618"/>
            <a:ext cx="166712" cy="184666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E22B8-64FB-4C43-8E01-EBA2C4F3B5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59" name="Picture 58" descr="Text&#10;&#10;Description automatically generated with low confidence">
            <a:extLst>
              <a:ext uri="{FF2B5EF4-FFF2-40B4-BE49-F238E27FC236}">
                <a16:creationId xmlns:a16="http://schemas.microsoft.com/office/drawing/2014/main" id="{44AF92B3-281B-6840-6402-92FBECFC15E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1" y="750277"/>
            <a:ext cx="4015785" cy="979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37892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Office Theme">
  <a:themeElements>
    <a:clrScheme name="Custom 6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5B9BD5"/>
      </a:hlink>
      <a:folHlink>
        <a:srgbClr val="BDD7E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Custom 6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5B9BD5"/>
      </a:hlink>
      <a:folHlink>
        <a:srgbClr val="BDD7E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Custom 6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5B9BD5"/>
      </a:hlink>
      <a:folHlink>
        <a:srgbClr val="BDD7E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893</Words>
  <Application>Microsoft Macintosh PowerPoint</Application>
  <PresentationFormat>Widescreen</PresentationFormat>
  <Paragraphs>124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Barlow Semi Condensed</vt:lpstr>
      <vt:lpstr>Calibri</vt:lpstr>
      <vt:lpstr>Calibri Light</vt:lpstr>
      <vt:lpstr>Carrol</vt:lpstr>
      <vt:lpstr>Century Gothic</vt:lpstr>
      <vt:lpstr>Segoe UI</vt:lpstr>
      <vt:lpstr>2_Office Theme</vt:lpstr>
      <vt:lpstr>3_Office Theme</vt:lpstr>
      <vt:lpstr>1_Office Theme</vt:lpstr>
      <vt:lpstr>think-cell Slide</vt:lpstr>
      <vt:lpstr>PowerPoint Presentation</vt:lpstr>
      <vt:lpstr>Economic Development Reauthorization  Act of 2024 (S.3891)</vt:lpstr>
      <vt:lpstr>Talking Points: Key wins for IEDC members </vt:lpstr>
      <vt:lpstr>Talking Points: Key wins for IEDC members </vt:lpstr>
      <vt:lpstr>Additional wins for IEDC members </vt:lpstr>
      <vt:lpstr>Penny Tilghman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Penny Tilghman</cp:lastModifiedBy>
  <cp:revision>225</cp:revision>
  <dcterms:created xsi:type="dcterms:W3CDTF">2022-11-25T13:54:26Z</dcterms:created>
  <dcterms:modified xsi:type="dcterms:W3CDTF">2024-09-23T08:56:13Z</dcterms:modified>
</cp:coreProperties>
</file>